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0">
  <p:sldMasterIdLst>
    <p:sldMasterId id="2147483648" r:id="rId4"/>
  </p:sldMasterIdLst>
  <p:notesMasterIdLst>
    <p:notesMasterId r:id="rId43"/>
  </p:notesMasterIdLst>
  <p:handoutMasterIdLst>
    <p:handoutMasterId r:id="rId44"/>
  </p:handoutMasterIdLst>
  <p:sldIdLst>
    <p:sldId id="433" r:id="rId5"/>
    <p:sldId id="257" r:id="rId6"/>
    <p:sldId id="281" r:id="rId7"/>
    <p:sldId id="282" r:id="rId8"/>
    <p:sldId id="331" r:id="rId9"/>
    <p:sldId id="290" r:id="rId10"/>
    <p:sldId id="339" r:id="rId11"/>
    <p:sldId id="284" r:id="rId12"/>
    <p:sldId id="285" r:id="rId13"/>
    <p:sldId id="287" r:id="rId14"/>
    <p:sldId id="288" r:id="rId15"/>
    <p:sldId id="317" r:id="rId16"/>
    <p:sldId id="337" r:id="rId17"/>
    <p:sldId id="338" r:id="rId18"/>
    <p:sldId id="280" r:id="rId19"/>
    <p:sldId id="333" r:id="rId20"/>
    <p:sldId id="276" r:id="rId21"/>
    <p:sldId id="266" r:id="rId22"/>
    <p:sldId id="321" r:id="rId23"/>
    <p:sldId id="340" r:id="rId24"/>
    <p:sldId id="330" r:id="rId25"/>
    <p:sldId id="342" r:id="rId26"/>
    <p:sldId id="309" r:id="rId27"/>
    <p:sldId id="292" r:id="rId28"/>
    <p:sldId id="432" r:id="rId29"/>
    <p:sldId id="301" r:id="rId30"/>
    <p:sldId id="302" r:id="rId31"/>
    <p:sldId id="320" r:id="rId32"/>
    <p:sldId id="434" r:id="rId33"/>
    <p:sldId id="435" r:id="rId34"/>
    <p:sldId id="438" r:id="rId35"/>
    <p:sldId id="436" r:id="rId36"/>
    <p:sldId id="439" r:id="rId37"/>
    <p:sldId id="441" r:id="rId38"/>
    <p:sldId id="437" r:id="rId39"/>
    <p:sldId id="440" r:id="rId40"/>
    <p:sldId id="442" r:id="rId41"/>
    <p:sldId id="343" r:id="rId4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8">
          <p15:clr>
            <a:srgbClr val="A4A3A4"/>
          </p15:clr>
        </p15:guide>
        <p15:guide id="2" pos="2880">
          <p15:clr>
            <a:srgbClr val="A4A3A4"/>
          </p15:clr>
        </p15:guide>
        <p15:guide id="3" orient="horz" pos="50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sselin Sandrine" initials="GS" lastIdx="12" clrIdx="0">
    <p:extLst>
      <p:ext uri="{19B8F6BF-5375-455C-9EA6-DF929625EA0E}">
        <p15:presenceInfo xmlns:p15="http://schemas.microsoft.com/office/powerpoint/2012/main" userId="S::sgo@iec.ch::011da5b9-0482-408c-864b-bd8131eee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0A9"/>
    <a:srgbClr val="7C7C7C"/>
    <a:srgbClr val="0058A2"/>
    <a:srgbClr val="1F497D"/>
    <a:srgbClr val="1F4B7D"/>
    <a:srgbClr val="58585A"/>
    <a:srgbClr val="DCDCD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5" autoAdjust="0"/>
    <p:restoredTop sz="98994" autoAdjust="0"/>
  </p:normalViewPr>
  <p:slideViewPr>
    <p:cSldViewPr>
      <p:cViewPr varScale="1">
        <p:scale>
          <a:sx n="91" d="100"/>
          <a:sy n="91" d="100"/>
        </p:scale>
        <p:origin x="168" y="56"/>
      </p:cViewPr>
      <p:guideLst>
        <p:guide orient="horz" pos="678"/>
        <p:guide pos="2880"/>
        <p:guide orient="horz" pos="50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404929-0CB8-4C8F-B35E-07CE3AFAB9F7}" type="datetimeFigureOut">
              <a:rPr lang="fr-CH" smtClean="0"/>
              <a:t>28.06.2022</a:t>
            </a:fld>
            <a:endParaRPr lang="fr-CH"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42417-273F-4C42-B2FF-65DB4A2BE73C}" type="slidenum">
              <a:rPr lang="fr-CH" smtClean="0"/>
              <a:t>‹#›</a:t>
            </a:fld>
            <a:endParaRPr lang="fr-CH" dirty="0"/>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7E8E0-0D3D-41CA-8D25-F5788B785494}" type="datetimeFigureOut">
              <a:rPr lang="en-US" smtClean="0"/>
              <a:t>6/28/2022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76D2D-CF9E-47DC-A4C3-3C5A97CA6010}" type="slidenum">
              <a:rPr lang="en-US" smtClean="0"/>
              <a:t>‹#›</a:t>
            </a:fld>
            <a:endParaRPr lang="en-US" dirty="0"/>
          </a:p>
        </p:txBody>
      </p:sp>
    </p:spTree>
    <p:extLst>
      <p:ext uri="{BB962C8B-B14F-4D97-AF65-F5344CB8AC3E}">
        <p14:creationId xmlns:p14="http://schemas.microsoft.com/office/powerpoint/2010/main" val="257623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0">
              <a:srgbClr val="FFFFFF"/>
            </a:gs>
            <a:gs pos="40000">
              <a:schemeClr val="bg1"/>
            </a:gs>
            <a:gs pos="100000">
              <a:srgbClr val="7C7C7C"/>
            </a:gs>
          </a:gsLst>
          <a:lin ang="5400000" scaled="0"/>
          <a:tileRect t="-100000" r="-100000"/>
        </a:gradFill>
        <a:effectLst/>
      </p:bgPr>
    </p:bg>
    <p:spTree>
      <p:nvGrpSpPr>
        <p:cNvPr id="1" name=""/>
        <p:cNvGrpSpPr/>
        <p:nvPr/>
      </p:nvGrpSpPr>
      <p:grpSpPr>
        <a:xfrm>
          <a:off x="0" y="0"/>
          <a:ext cx="0" cy="0"/>
          <a:chOff x="0" y="0"/>
          <a:chExt cx="0" cy="0"/>
        </a:xfrm>
      </p:grpSpPr>
      <p:sp>
        <p:nvSpPr>
          <p:cNvPr id="11" name="Rectangle 10"/>
          <p:cNvSpPr/>
          <p:nvPr userDrawn="1"/>
        </p:nvSpPr>
        <p:spPr>
          <a:xfrm>
            <a:off x="0" y="3723878"/>
            <a:ext cx="9144000" cy="1419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53644" r="5753"/>
          <a:stretch/>
        </p:blipFill>
        <p:spPr>
          <a:xfrm>
            <a:off x="7308304" y="4408224"/>
            <a:ext cx="1080120" cy="611798"/>
          </a:xfrm>
          <a:prstGeom prst="rect">
            <a:avLst/>
          </a:prstGeom>
        </p:spPr>
      </p:pic>
      <p:sp>
        <p:nvSpPr>
          <p:cNvPr id="2" name="Titre 1"/>
          <p:cNvSpPr>
            <a:spLocks noGrp="1"/>
          </p:cNvSpPr>
          <p:nvPr>
            <p:ph type="title" hasCustomPrompt="1"/>
          </p:nvPr>
        </p:nvSpPr>
        <p:spPr>
          <a:xfrm>
            <a:off x="467545" y="1983199"/>
            <a:ext cx="806489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lvl1pPr algn="ctr">
              <a:defRPr lang="fr-CH" sz="4000">
                <a:ln w="11430">
                  <a:solidFill>
                    <a:schemeClr val="tx2"/>
                  </a:solidFill>
                </a:ln>
                <a:solidFill>
                  <a:srgbClr val="FFC000"/>
                </a:solidFill>
                <a:effectLst/>
              </a:defRPr>
            </a:lvl1pPr>
          </a:lstStyle>
          <a:p>
            <a:r>
              <a:rPr lang="en-US" dirty="0"/>
              <a:t>Presentation title</a:t>
            </a:r>
            <a:br>
              <a:rPr lang="en-US" dirty="0"/>
            </a:br>
            <a:r>
              <a:rPr lang="en-US" dirty="0"/>
              <a:t>(change font </a:t>
            </a:r>
            <a:r>
              <a:rPr lang="en-US" dirty="0" err="1"/>
              <a:t>colour</a:t>
            </a:r>
            <a:r>
              <a:rPr lang="en-US" dirty="0"/>
              <a:t> if required)</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CC18D93A-7E17-4708-8E03-15FA0165C8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469" b="46356"/>
          <a:stretch/>
        </p:blipFill>
        <p:spPr>
          <a:xfrm>
            <a:off x="8370059" y="4385652"/>
            <a:ext cx="773941" cy="707988"/>
          </a:xfrm>
          <a:prstGeom prst="rect">
            <a:avLst/>
          </a:prstGeom>
        </p:spPr>
      </p:pic>
    </p:spTree>
    <p:extLst>
      <p:ext uri="{BB962C8B-B14F-4D97-AF65-F5344CB8AC3E}">
        <p14:creationId xmlns:p14="http://schemas.microsoft.com/office/powerpoint/2010/main" val="272005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82947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3116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559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71730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53225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6395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84583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ircle background &amp; tex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0646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le background &amp;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90188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ircle background &amp; text">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4"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03108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059582"/>
            <a:ext cx="8280920" cy="3457518"/>
          </a:xfrm>
        </p:spPr>
        <p:txBody>
          <a:bodyPr>
            <a:normAutofit/>
          </a:bodyPr>
          <a:lstStyle>
            <a:lvl1pPr>
              <a:defRPr sz="2400"/>
            </a:lvl1pPr>
            <a:lvl2pPr>
              <a:defRPr sz="2400" baseline="0"/>
            </a:lvl2pPr>
            <a:lvl3pPr>
              <a:defRPr sz="2000"/>
            </a:lvl3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702194"/>
          </a:xfrm>
          <a:prstGeom prst="rect">
            <a:avLst/>
          </a:prstGeom>
        </p:spPr>
        <p:txBody>
          <a:bodyPr/>
          <a:lstStyle>
            <a:lvl1pPr>
              <a:defRPr sz="3200"/>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876005"/>
            <a:ext cx="792088" cy="165101"/>
          </a:xfrm>
          <a:prstGeom prst="rect">
            <a:avLst/>
          </a:prstGeom>
        </p:spPr>
        <p:txBody>
          <a:bodyPr vert="horz" lIns="91440" tIns="45720" rIns="91440" bIns="45720" rtlCol="0" anchor="ctr"/>
          <a:lstStyle>
            <a:lvl1pPr algn="l">
              <a:defRPr sz="10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435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ircle background &amp; text">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46995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Clause to explai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61D2-15E0-45F3-85E1-0460755D9127}"/>
              </a:ext>
            </a:extLst>
          </p:cNvPr>
          <p:cNvSpPr>
            <a:spLocks noGrp="1"/>
          </p:cNvSpPr>
          <p:nvPr>
            <p:ph type="title"/>
          </p:nvPr>
        </p:nvSpPr>
        <p:spPr>
          <a:xfrm>
            <a:off x="623888" y="167464"/>
            <a:ext cx="7886700" cy="558209"/>
          </a:xfrm>
        </p:spPr>
        <p:txBody>
          <a:bodyPr anchor="b">
            <a:normAutofit/>
          </a:bodyPr>
          <a:lstStyle>
            <a:lvl1pPr>
              <a:defRPr sz="27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8F2DDF-0026-43D4-8641-8044A218561C}"/>
              </a:ext>
            </a:extLst>
          </p:cNvPr>
          <p:cNvSpPr>
            <a:spLocks noGrp="1"/>
          </p:cNvSpPr>
          <p:nvPr>
            <p:ph type="body" idx="1"/>
          </p:nvPr>
        </p:nvSpPr>
        <p:spPr>
          <a:xfrm>
            <a:off x="623888" y="917059"/>
            <a:ext cx="7886700" cy="3650180"/>
          </a:xfrm>
          <a:prstGeom prst="rect">
            <a:avLst/>
          </a:prstGeom>
        </p:spPr>
        <p:txBody>
          <a:bodyPr/>
          <a:lstStyle>
            <a:lvl1pPr marL="342900" indent="-342900">
              <a:buFont typeface="Arial" panose="020B0604020202020204" pitchFamily="34" charset="0"/>
              <a:buChar char="•"/>
              <a:defRPr sz="2100">
                <a:solidFill>
                  <a:schemeClr val="accent1">
                    <a:lumMod val="75000"/>
                  </a:schemeClr>
                </a:solidFill>
              </a:defRPr>
            </a:lvl1pPr>
            <a:lvl2pPr marL="685800" indent="-342900">
              <a:buFont typeface="Calibri" panose="020F0502020204030204" pitchFamily="34" charset="0"/>
              <a:buChar char="─"/>
              <a:defRPr sz="1800">
                <a:solidFill>
                  <a:schemeClr val="tx1">
                    <a:tint val="75000"/>
                  </a:schemeClr>
                </a:solidFill>
                <a:latin typeface="+mn-lt"/>
              </a:defRPr>
            </a:lvl2pPr>
            <a:lvl3pPr marL="1028700" indent="-342900">
              <a:buFont typeface="Calibri" panose="020F0502020204030204" pitchFamily="34" charset="0"/>
              <a:buChar char="─"/>
              <a:defRPr sz="2100">
                <a:solidFill>
                  <a:schemeClr val="tx1">
                    <a:tint val="75000"/>
                  </a:schemeClr>
                </a:solidFill>
              </a:defRPr>
            </a:lvl3pPr>
            <a:lvl4pPr marL="1371600" indent="-342900">
              <a:buFont typeface="Arial" panose="020B0604020202020204" pitchFamily="34" charset="0"/>
              <a:buChar char="•"/>
              <a:defRPr sz="2100">
                <a:solidFill>
                  <a:schemeClr val="tx1">
                    <a:tint val="75000"/>
                  </a:schemeClr>
                </a:solidFill>
              </a:defRPr>
            </a:lvl4pPr>
            <a:lvl5pPr marL="1714500" indent="-342900">
              <a:buFont typeface="Arial" panose="020B0604020202020204" pitchFamily="34" charset="0"/>
              <a:buChar char="•"/>
              <a:defRPr sz="21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a:p>
            <a:pPr lvl="1"/>
            <a:r>
              <a:rPr lang="en-US" dirty="0"/>
              <a:t>Second level</a:t>
            </a:r>
          </a:p>
          <a:p>
            <a:pPr lvl="0"/>
            <a:r>
              <a:rPr lang="en-US" dirty="0"/>
              <a:t>Third level</a:t>
            </a:r>
          </a:p>
          <a:p>
            <a:pPr lvl="1"/>
            <a:r>
              <a:rPr lang="en-US" dirty="0"/>
              <a:t>Fourth level</a:t>
            </a:r>
          </a:p>
          <a:p>
            <a:pPr lvl="0"/>
            <a:r>
              <a:rPr lang="en-US" dirty="0"/>
              <a:t>Fifth level</a:t>
            </a:r>
          </a:p>
          <a:p>
            <a:pPr lvl="1"/>
            <a:endParaRPr lang="en-GB" dirty="0"/>
          </a:p>
        </p:txBody>
      </p:sp>
    </p:spTree>
    <p:extLst>
      <p:ext uri="{BB962C8B-B14F-4D97-AF65-F5344CB8AC3E}">
        <p14:creationId xmlns:p14="http://schemas.microsoft.com/office/powerpoint/2010/main" val="563912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xplain clause 3">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440B-7A93-4D54-A525-D8CAB1FA3971}"/>
              </a:ext>
            </a:extLst>
          </p:cNvPr>
          <p:cNvSpPr>
            <a:spLocks noGrp="1"/>
          </p:cNvSpPr>
          <p:nvPr>
            <p:ph type="title"/>
          </p:nvPr>
        </p:nvSpPr>
        <p:spPr>
          <a:xfrm>
            <a:off x="628650" y="178152"/>
            <a:ext cx="7886700" cy="659163"/>
          </a:xfrm>
        </p:spPr>
        <p:txBody>
          <a:bodyPr>
            <a:normAutofit/>
          </a:bodyPr>
          <a:lstStyle>
            <a:lvl1pPr>
              <a:defRPr sz="2700"/>
            </a:lvl1p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3C780BAF-3902-45C4-9D7C-0C40D9B30226}"/>
              </a:ext>
            </a:extLst>
          </p:cNvPr>
          <p:cNvSpPr>
            <a:spLocks noGrp="1"/>
          </p:cNvSpPr>
          <p:nvPr>
            <p:ph sz="half" idx="1"/>
          </p:nvPr>
        </p:nvSpPr>
        <p:spPr>
          <a:xfrm>
            <a:off x="628650" y="1369219"/>
            <a:ext cx="7886700" cy="2099654"/>
          </a:xfrm>
          <a:prstGeom prst="rect">
            <a:avLst/>
          </a:prstGeom>
        </p:spPr>
        <p:txBody>
          <a:bodyPr/>
          <a:lstStyle>
            <a:lvl1pPr>
              <a:defRPr>
                <a:solidFill>
                  <a:schemeClr val="accent1">
                    <a:lumMod val="75000"/>
                  </a:schemeClr>
                </a:solidFill>
              </a:defRPr>
            </a:lvl1pPr>
            <a:lvl2pPr marL="514350" indent="-171450">
              <a:buFont typeface="Calibri" panose="020F0502020204030204" pitchFamily="34" charset="0"/>
              <a:buChar char="─"/>
              <a:defRPr/>
            </a:lvl2pPr>
            <a:lvl4pPr marL="1200150" indent="-171450">
              <a:buFont typeface="Calibri" panose="020F0502020204030204" pitchFamily="34" charset="0"/>
              <a:buChar char="─"/>
              <a:defRPr/>
            </a:lvl4pPr>
          </a:lstStyle>
          <a:p>
            <a:pPr lvl="0"/>
            <a:r>
              <a:rPr lang="en-US" dirty="0"/>
              <a:t>Click to edit Master text styles</a:t>
            </a:r>
          </a:p>
          <a:p>
            <a:pPr lvl="1"/>
            <a:r>
              <a:rPr lang="en-US" dirty="0"/>
              <a:t>Second level</a:t>
            </a:r>
          </a:p>
          <a:p>
            <a:pPr lvl="0"/>
            <a:r>
              <a:rPr lang="en-US" dirty="0"/>
              <a:t>Third level</a:t>
            </a:r>
          </a:p>
          <a:p>
            <a:pPr lvl="1"/>
            <a:r>
              <a:rPr lang="en-US" dirty="0"/>
              <a:t>Fourth level</a:t>
            </a:r>
          </a:p>
          <a:p>
            <a:pPr lvl="0"/>
            <a:r>
              <a:rPr lang="en-US" dirty="0"/>
              <a:t>Fifth level</a:t>
            </a:r>
            <a:endParaRPr lang="en-GB" dirty="0"/>
          </a:p>
        </p:txBody>
      </p:sp>
    </p:spTree>
    <p:extLst>
      <p:ext uri="{BB962C8B-B14F-4D97-AF65-F5344CB8AC3E}">
        <p14:creationId xmlns:p14="http://schemas.microsoft.com/office/powerpoint/2010/main" val="236547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auses to copy 2">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DB90-CEE9-4EE6-850E-1B5678E71ED1}"/>
              </a:ext>
            </a:extLst>
          </p:cNvPr>
          <p:cNvSpPr>
            <a:spLocks noGrp="1"/>
          </p:cNvSpPr>
          <p:nvPr>
            <p:ph type="title"/>
          </p:nvPr>
        </p:nvSpPr>
        <p:spPr>
          <a:xfrm>
            <a:off x="628650" y="186125"/>
            <a:ext cx="7886700" cy="691061"/>
          </a:xfrm>
        </p:spPr>
        <p:txBody>
          <a:bodyPr>
            <a:normAutofit/>
          </a:bodyPr>
          <a:lstStyle>
            <a:lvl1pPr>
              <a:defRPr sz="27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B74BCE-590E-44FA-9293-1B146ADEDE9A}"/>
              </a:ext>
            </a:extLst>
          </p:cNvPr>
          <p:cNvSpPr>
            <a:spLocks noGrp="1"/>
          </p:cNvSpPr>
          <p:nvPr>
            <p:ph sz="half" idx="1"/>
          </p:nvPr>
        </p:nvSpPr>
        <p:spPr>
          <a:xfrm>
            <a:off x="628650" y="1369219"/>
            <a:ext cx="7886700" cy="2099654"/>
          </a:xfrm>
          <a:prstGeom prst="rect">
            <a:avLst/>
          </a:prstGeom>
        </p:spPr>
        <p:txBody>
          <a:bodyPr/>
          <a:lstStyle>
            <a:lvl1pPr>
              <a:defRPr>
                <a:solidFill>
                  <a:schemeClr val="accent1">
                    <a:lumMod val="75000"/>
                  </a:schemeClr>
                </a:solidFill>
              </a:defRPr>
            </a:lvl1pPr>
            <a:lvl2pPr marL="514350" indent="-171450">
              <a:buFont typeface="Calibri" panose="020F0502020204030204" pitchFamily="34" charset="0"/>
              <a:buChar char="─"/>
              <a:defRPr/>
            </a:lvl2pPr>
            <a:lvl4pPr marL="1200150" indent="-171450">
              <a:buFont typeface="Calibri" panose="020F0502020204030204" pitchFamily="34" charset="0"/>
              <a:buChar char="─"/>
              <a:defRPr/>
            </a:lvl4pPr>
          </a:lstStyle>
          <a:p>
            <a:pPr lvl="0"/>
            <a:r>
              <a:rPr lang="en-US" dirty="0"/>
              <a:t>Click to edit Master text styles</a:t>
            </a:r>
          </a:p>
          <a:p>
            <a:pPr lvl="1"/>
            <a:r>
              <a:rPr lang="en-US" dirty="0"/>
              <a:t>Second level</a:t>
            </a:r>
          </a:p>
          <a:p>
            <a:pPr lvl="0"/>
            <a:r>
              <a:rPr lang="en-US" dirty="0"/>
              <a:t>Third level</a:t>
            </a:r>
          </a:p>
          <a:p>
            <a:pPr lvl="1"/>
            <a:r>
              <a:rPr lang="en-US" dirty="0"/>
              <a:t>Fourth level</a:t>
            </a:r>
          </a:p>
          <a:p>
            <a:pPr lvl="0"/>
            <a:r>
              <a:rPr lang="en-US" dirty="0"/>
              <a:t>Fifth level</a:t>
            </a:r>
            <a:endParaRPr lang="en-GB" dirty="0"/>
          </a:p>
        </p:txBody>
      </p:sp>
    </p:spTree>
    <p:extLst>
      <p:ext uri="{BB962C8B-B14F-4D97-AF65-F5344CB8AC3E}">
        <p14:creationId xmlns:p14="http://schemas.microsoft.com/office/powerpoint/2010/main" val="335143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xplain clause 2">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440B-7A93-4D54-A525-D8CAB1FA3971}"/>
              </a:ext>
            </a:extLst>
          </p:cNvPr>
          <p:cNvSpPr>
            <a:spLocks noGrp="1"/>
          </p:cNvSpPr>
          <p:nvPr>
            <p:ph type="title"/>
          </p:nvPr>
        </p:nvSpPr>
        <p:spPr>
          <a:xfrm>
            <a:off x="628650" y="249921"/>
            <a:ext cx="7886700" cy="659163"/>
          </a:xfrm>
        </p:spPr>
        <p:txBody>
          <a:bodyPr>
            <a:normAutofit/>
          </a:bodyPr>
          <a:lstStyle>
            <a:lvl1pPr>
              <a:defRPr sz="27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C8EA3DF-428A-4DB7-B117-83B90F9ADE3C}"/>
              </a:ext>
            </a:extLst>
          </p:cNvPr>
          <p:cNvSpPr>
            <a:spLocks noGrp="1"/>
          </p:cNvSpPr>
          <p:nvPr>
            <p:ph type="dt" sz="half" idx="10"/>
          </p:nvPr>
        </p:nvSpPr>
        <p:spPr/>
        <p:txBody>
          <a:bodyPr/>
          <a:lstStyle/>
          <a:p>
            <a:fld id="{75432E00-E94A-408C-A785-3D531205D97A}" type="datetimeFigureOut">
              <a:rPr lang="en-GB" smtClean="0"/>
              <a:t>28/06/2022</a:t>
            </a:fld>
            <a:endParaRPr lang="en-GB" dirty="0"/>
          </a:p>
        </p:txBody>
      </p:sp>
      <p:sp>
        <p:nvSpPr>
          <p:cNvPr id="4" name="Footer Placeholder 3">
            <a:extLst>
              <a:ext uri="{FF2B5EF4-FFF2-40B4-BE49-F238E27FC236}">
                <a16:creationId xmlns:a16="http://schemas.microsoft.com/office/drawing/2014/main" id="{AEA598FA-A7D6-4F15-9BEB-B8ED2B035CA9}"/>
              </a:ext>
            </a:extLst>
          </p:cNvPr>
          <p:cNvSpPr>
            <a:spLocks noGrp="1"/>
          </p:cNvSpPr>
          <p:nvPr>
            <p:ph type="ftr" sz="quarter" idx="11"/>
          </p:nvPr>
        </p:nvSpPr>
        <p:spPr/>
        <p:txBody>
          <a:bodyPr/>
          <a:lstStyle/>
          <a:p>
            <a:endParaRPr lang="en-GB" dirty="0"/>
          </a:p>
        </p:txBody>
      </p:sp>
      <p:sp>
        <p:nvSpPr>
          <p:cNvPr id="5" name="Content Placeholder 2">
            <a:extLst>
              <a:ext uri="{FF2B5EF4-FFF2-40B4-BE49-F238E27FC236}">
                <a16:creationId xmlns:a16="http://schemas.microsoft.com/office/drawing/2014/main" id="{3C780BAF-3902-45C4-9D7C-0C40D9B30226}"/>
              </a:ext>
            </a:extLst>
          </p:cNvPr>
          <p:cNvSpPr>
            <a:spLocks noGrp="1"/>
          </p:cNvSpPr>
          <p:nvPr>
            <p:ph sz="half" idx="1"/>
          </p:nvPr>
        </p:nvSpPr>
        <p:spPr>
          <a:xfrm>
            <a:off x="628650" y="1369219"/>
            <a:ext cx="7886700" cy="2099654"/>
          </a:xfrm>
          <a:prstGeom prst="rect">
            <a:avLst/>
          </a:prstGeom>
        </p:spPr>
        <p:txBody>
          <a:bodyPr/>
          <a:lstStyle>
            <a:lvl1pPr>
              <a:defRPr>
                <a:solidFill>
                  <a:schemeClr val="accent1">
                    <a:lumMod val="75000"/>
                  </a:schemeClr>
                </a:solidFill>
              </a:defRPr>
            </a:lvl1pPr>
            <a:lvl2pPr marL="514350" indent="-171450">
              <a:buFont typeface="Calibri" panose="020F0502020204030204" pitchFamily="34" charset="0"/>
              <a:buChar char="─"/>
              <a:defRPr/>
            </a:lvl2pPr>
            <a:lvl4pPr marL="1200150" indent="-171450">
              <a:buFont typeface="Calibri" panose="020F0502020204030204" pitchFamily="34" charset="0"/>
              <a:buChar char="─"/>
              <a:defRPr/>
            </a:lvl4pPr>
          </a:lstStyle>
          <a:p>
            <a:pPr lvl="0"/>
            <a:r>
              <a:rPr lang="en-US" dirty="0"/>
              <a:t>Click to edit Master text styles</a:t>
            </a:r>
          </a:p>
          <a:p>
            <a:pPr lvl="1"/>
            <a:r>
              <a:rPr lang="en-US" dirty="0"/>
              <a:t>Second level</a:t>
            </a:r>
          </a:p>
          <a:p>
            <a:pPr lvl="0"/>
            <a:r>
              <a:rPr lang="en-US" dirty="0"/>
              <a:t>Third level</a:t>
            </a:r>
          </a:p>
          <a:p>
            <a:pPr lvl="1"/>
            <a:r>
              <a:rPr lang="en-US" dirty="0"/>
              <a:t>Fourth level</a:t>
            </a:r>
          </a:p>
          <a:p>
            <a:pPr lvl="0"/>
            <a:r>
              <a:rPr lang="en-US" dirty="0"/>
              <a:t>Fifth level</a:t>
            </a:r>
            <a:endParaRPr lang="en-GB" dirty="0"/>
          </a:p>
        </p:txBody>
      </p:sp>
    </p:spTree>
    <p:extLst>
      <p:ext uri="{BB962C8B-B14F-4D97-AF65-F5344CB8AC3E}">
        <p14:creationId xmlns:p14="http://schemas.microsoft.com/office/powerpoint/2010/main" val="3128621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Clauses to copy">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59F8-42BA-44BA-A49B-89DB0FB445A4}"/>
              </a:ext>
            </a:extLst>
          </p:cNvPr>
          <p:cNvSpPr>
            <a:spLocks noGrp="1"/>
          </p:cNvSpPr>
          <p:nvPr>
            <p:ph type="title" hasCustomPrompt="1"/>
          </p:nvPr>
        </p:nvSpPr>
        <p:spPr>
          <a:xfrm>
            <a:off x="628650" y="241947"/>
            <a:ext cx="7886700" cy="635239"/>
          </a:xfrm>
          <a:ln>
            <a:noFill/>
          </a:ln>
        </p:spPr>
        <p:txBody>
          <a:bodyPr>
            <a:normAutofit/>
          </a:bodyPr>
          <a:lstStyle>
            <a:lvl1pPr>
              <a:defRPr sz="2700"/>
            </a:lvl1pPr>
          </a:lstStyle>
          <a:p>
            <a:r>
              <a:rPr lang="en-US" dirty="0"/>
              <a:t>Title size 30 to 50</a:t>
            </a:r>
            <a:endParaRPr lang="en-GB" dirty="0"/>
          </a:p>
        </p:txBody>
      </p:sp>
      <p:sp>
        <p:nvSpPr>
          <p:cNvPr id="3" name="Content Placeholder 2">
            <a:extLst>
              <a:ext uri="{FF2B5EF4-FFF2-40B4-BE49-F238E27FC236}">
                <a16:creationId xmlns:a16="http://schemas.microsoft.com/office/drawing/2014/main" id="{871FC657-5A99-4E2A-B705-9ADE413A5206}"/>
              </a:ext>
            </a:extLst>
          </p:cNvPr>
          <p:cNvSpPr>
            <a:spLocks noGrp="1"/>
          </p:cNvSpPr>
          <p:nvPr>
            <p:ph idx="1"/>
          </p:nvPr>
        </p:nvSpPr>
        <p:spPr>
          <a:xfrm>
            <a:off x="628650" y="1369219"/>
            <a:ext cx="7886700" cy="2059781"/>
          </a:xfrm>
          <a:prstGeom prst="rect">
            <a:avLst/>
          </a:prstGeom>
        </p:spPr>
        <p:txBody>
          <a:bodyPr/>
          <a:lstStyle>
            <a:lvl1pPr marL="342900" indent="-342900">
              <a:buFont typeface="Arial" panose="020B0604020202020204" pitchFamily="34" charset="0"/>
              <a:buChar char="•"/>
              <a:defRPr sz="2100">
                <a:solidFill>
                  <a:schemeClr val="accent1">
                    <a:lumMod val="75000"/>
                  </a:schemeClr>
                </a:solidFill>
                <a:latin typeface="Arial" panose="020B0604020202020204" pitchFamily="34" charset="0"/>
                <a:cs typeface="Arial" panose="020B0604020202020204" pitchFamily="34" charset="0"/>
              </a:defRPr>
            </a:lvl1pPr>
            <a:lvl2pPr marL="514350" indent="-171450">
              <a:buFont typeface="Calibri" panose="020F0502020204030204" pitchFamily="34" charset="0"/>
              <a:buChar char="─"/>
              <a:defRPr/>
            </a:lvl2pPr>
          </a:lstStyle>
          <a:p>
            <a:pPr lvl="0"/>
            <a:r>
              <a:rPr lang="en-US" dirty="0"/>
              <a:t>Click to edit Master text styles</a:t>
            </a:r>
          </a:p>
          <a:p>
            <a:pPr lvl="1"/>
            <a:r>
              <a:rPr lang="en-US" dirty="0"/>
              <a:t>Second level</a:t>
            </a:r>
          </a:p>
          <a:p>
            <a:pPr lvl="0"/>
            <a:r>
              <a:rPr lang="en-US" dirty="0"/>
              <a:t>Third level</a:t>
            </a:r>
          </a:p>
          <a:p>
            <a:pPr lvl="1"/>
            <a:r>
              <a:rPr lang="en-US" dirty="0"/>
              <a:t>Fourth level</a:t>
            </a:r>
          </a:p>
          <a:p>
            <a:pPr lvl="0"/>
            <a:r>
              <a:rPr lang="en-US" dirty="0"/>
              <a:t>Fifth level</a:t>
            </a:r>
            <a:endParaRPr lang="en-GB" dirty="0"/>
          </a:p>
        </p:txBody>
      </p:sp>
    </p:spTree>
    <p:extLst>
      <p:ext uri="{BB962C8B-B14F-4D97-AF65-F5344CB8AC3E}">
        <p14:creationId xmlns:p14="http://schemas.microsoft.com/office/powerpoint/2010/main" val="131831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lause shown 1">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440B-7A93-4D54-A525-D8CAB1FA3971}"/>
              </a:ext>
            </a:extLst>
          </p:cNvPr>
          <p:cNvSpPr>
            <a:spLocks noGrp="1"/>
          </p:cNvSpPr>
          <p:nvPr>
            <p:ph type="title"/>
          </p:nvPr>
        </p:nvSpPr>
        <p:spPr>
          <a:xfrm>
            <a:off x="628650" y="170177"/>
            <a:ext cx="7886700" cy="595368"/>
          </a:xfrm>
        </p:spPr>
        <p:txBody>
          <a:bodyPr>
            <a:normAutofit/>
          </a:bodyPr>
          <a:lstStyle>
            <a:lvl1pPr>
              <a:defRPr sz="27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CC8EA3DF-428A-4DB7-B117-83B90F9ADE3C}"/>
              </a:ext>
            </a:extLst>
          </p:cNvPr>
          <p:cNvSpPr>
            <a:spLocks noGrp="1"/>
          </p:cNvSpPr>
          <p:nvPr>
            <p:ph type="dt" sz="half" idx="10"/>
          </p:nvPr>
        </p:nvSpPr>
        <p:spPr/>
        <p:txBody>
          <a:bodyPr/>
          <a:lstStyle/>
          <a:p>
            <a:fld id="{75432E00-E94A-408C-A785-3D531205D97A}" type="datetimeFigureOut">
              <a:rPr lang="en-GB" smtClean="0"/>
              <a:t>28/06/2022</a:t>
            </a:fld>
            <a:endParaRPr lang="en-GB" dirty="0"/>
          </a:p>
        </p:txBody>
      </p:sp>
      <p:sp>
        <p:nvSpPr>
          <p:cNvPr id="4" name="Footer Placeholder 3">
            <a:extLst>
              <a:ext uri="{FF2B5EF4-FFF2-40B4-BE49-F238E27FC236}">
                <a16:creationId xmlns:a16="http://schemas.microsoft.com/office/drawing/2014/main" id="{AEA598FA-A7D6-4F15-9BEB-B8ED2B035CA9}"/>
              </a:ext>
            </a:extLst>
          </p:cNvPr>
          <p:cNvSpPr>
            <a:spLocks noGrp="1"/>
          </p:cNvSpPr>
          <p:nvPr>
            <p:ph type="ftr" sz="quarter" idx="11"/>
          </p:nvPr>
        </p:nvSpPr>
        <p:spPr/>
        <p:txBody>
          <a:bodyPr/>
          <a:lstStyle/>
          <a:p>
            <a:endParaRPr lang="en-GB" dirty="0"/>
          </a:p>
        </p:txBody>
      </p:sp>
      <p:sp>
        <p:nvSpPr>
          <p:cNvPr id="5" name="Content Placeholder 2">
            <a:extLst>
              <a:ext uri="{FF2B5EF4-FFF2-40B4-BE49-F238E27FC236}">
                <a16:creationId xmlns:a16="http://schemas.microsoft.com/office/drawing/2014/main" id="{3C780BAF-3902-45C4-9D7C-0C40D9B30226}"/>
              </a:ext>
            </a:extLst>
          </p:cNvPr>
          <p:cNvSpPr>
            <a:spLocks noGrp="1"/>
          </p:cNvSpPr>
          <p:nvPr>
            <p:ph sz="half" idx="1"/>
          </p:nvPr>
        </p:nvSpPr>
        <p:spPr>
          <a:xfrm>
            <a:off x="628650" y="1369219"/>
            <a:ext cx="7886700" cy="2099654"/>
          </a:xfrm>
          <a:prstGeom prst="rect">
            <a:avLst/>
          </a:prstGeom>
        </p:spPr>
        <p:txBody>
          <a:bodyPr/>
          <a:lstStyle>
            <a:lvl1pPr>
              <a:defRPr>
                <a:solidFill>
                  <a:schemeClr val="accent1">
                    <a:lumMod val="75000"/>
                  </a:schemeClr>
                </a:solidFill>
              </a:defRPr>
            </a:lvl1pPr>
            <a:lvl2pPr marL="514350" indent="-171450">
              <a:buFont typeface="Calibri" panose="020F0502020204030204" pitchFamily="34" charset="0"/>
              <a:buChar char="─"/>
              <a:defRPr/>
            </a:lvl2pPr>
            <a:lvl4pPr marL="1200150" indent="-171450">
              <a:buFont typeface="Calibri" panose="020F0502020204030204" pitchFamily="34" charset="0"/>
              <a:buChar char="─"/>
              <a:defRPr/>
            </a:lvl4pPr>
          </a:lstStyle>
          <a:p>
            <a:pPr lvl="0"/>
            <a:r>
              <a:rPr lang="en-US" dirty="0"/>
              <a:t>Click to edit Master text styles</a:t>
            </a:r>
          </a:p>
          <a:p>
            <a:pPr lvl="1"/>
            <a:r>
              <a:rPr lang="en-US" dirty="0"/>
              <a:t>Second level</a:t>
            </a:r>
          </a:p>
          <a:p>
            <a:pPr lvl="0"/>
            <a:r>
              <a:rPr lang="en-US" dirty="0"/>
              <a:t>Third level</a:t>
            </a:r>
          </a:p>
          <a:p>
            <a:pPr lvl="1"/>
            <a:r>
              <a:rPr lang="en-US" dirty="0"/>
              <a:t>Fourth level</a:t>
            </a:r>
          </a:p>
          <a:p>
            <a:pPr lvl="0"/>
            <a:r>
              <a:rPr lang="en-US" dirty="0"/>
              <a:t>Fifth level</a:t>
            </a:r>
            <a:endParaRPr lang="en-GB" dirty="0"/>
          </a:p>
        </p:txBody>
      </p:sp>
    </p:spTree>
    <p:extLst>
      <p:ext uri="{BB962C8B-B14F-4D97-AF65-F5344CB8AC3E}">
        <p14:creationId xmlns:p14="http://schemas.microsoft.com/office/powerpoint/2010/main" val="2519502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DBFC-3467-41DE-97E2-FA09BFF766EF}"/>
              </a:ext>
            </a:extLst>
          </p:cNvPr>
          <p:cNvSpPr>
            <a:spLocks noGrp="1"/>
          </p:cNvSpPr>
          <p:nvPr>
            <p:ph type="title"/>
          </p:nvPr>
        </p:nvSpPr>
        <p:spPr>
          <a:xfrm>
            <a:off x="628650" y="218023"/>
            <a:ext cx="7886700" cy="683087"/>
          </a:xfrm>
        </p:spPr>
        <p:txBody>
          <a:bodyPr>
            <a:normAutofit/>
          </a:bodyPr>
          <a:lstStyle>
            <a:lvl1pPr>
              <a:defRPr sz="2700"/>
            </a:lvl1pPr>
          </a:lstStyle>
          <a:p>
            <a:r>
              <a:rPr lang="en-US"/>
              <a:t>Click to edit Master title style</a:t>
            </a:r>
            <a:endParaRPr lang="en-GB"/>
          </a:p>
        </p:txBody>
      </p:sp>
    </p:spTree>
    <p:extLst>
      <p:ext uri="{BB962C8B-B14F-4D97-AF65-F5344CB8AC3E}">
        <p14:creationId xmlns:p14="http://schemas.microsoft.com/office/powerpoint/2010/main" val="323114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background &amp; image/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42800" y="140400"/>
            <a:ext cx="8280000" cy="1207214"/>
          </a:xfrm>
          <a:prstGeom prst="rect">
            <a:avLst/>
          </a:prstGeom>
        </p:spPr>
        <p:txBody>
          <a:bodyPr/>
          <a:lstStyle>
            <a:lvl1pPr>
              <a:defRPr baseline="0"/>
            </a:lvl1pPr>
          </a:lstStyle>
          <a:p>
            <a:r>
              <a:rPr lang="en-US" dirty="0"/>
              <a:t>Chapter slide</a:t>
            </a:r>
            <a:br>
              <a:rPr lang="en-US" dirty="0"/>
            </a:br>
            <a:r>
              <a:rPr lang="en-US" dirty="0"/>
              <a:t>Title size 30 t0 50</a:t>
            </a:r>
            <a:endParaRPr lang="fr-FR" dirty="0"/>
          </a:p>
        </p:txBody>
      </p:sp>
      <p:sp>
        <p:nvSpPr>
          <p:cNvPr id="7"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8" name="Picture Placeholder 2"/>
          <p:cNvSpPr>
            <a:spLocks noGrp="1"/>
          </p:cNvSpPr>
          <p:nvPr>
            <p:ph type="pic" sz="quarter" idx="11"/>
          </p:nvPr>
        </p:nvSpPr>
        <p:spPr>
          <a:xfrm>
            <a:off x="442800" y="1571094"/>
            <a:ext cx="8701200" cy="2296800"/>
          </a:xfrm>
          <a:gradFill>
            <a:gsLst>
              <a:gs pos="49000">
                <a:srgbClr val="AAADB6"/>
              </a:gs>
              <a:gs pos="10000">
                <a:srgbClr val="E6E6E6"/>
              </a:gs>
              <a:gs pos="93000">
                <a:srgbClr val="E6E6E6"/>
              </a:gs>
            </a:gsLst>
            <a:lin ang="5400000" scaled="0"/>
          </a:gradFill>
        </p:spPr>
        <p:txBody>
          <a:bodyPr/>
          <a:lstStyle/>
          <a:p>
            <a:r>
              <a:rPr lang="en-US" dirty="0"/>
              <a:t>Click icon to add picture</a:t>
            </a:r>
            <a:endParaRPr lang="en-GB" dirty="0"/>
          </a:p>
        </p:txBody>
      </p:sp>
    </p:spTree>
    <p:extLst>
      <p:ext uri="{BB962C8B-B14F-4D97-AF65-F5344CB8AC3E}">
        <p14:creationId xmlns:p14="http://schemas.microsoft.com/office/powerpoint/2010/main" val="17028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ize image &amp; titl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gradFill>
            <a:gsLst>
              <a:gs pos="49000">
                <a:srgbClr val="AAADB6"/>
              </a:gs>
              <a:gs pos="10000">
                <a:srgbClr val="E6E6E6"/>
              </a:gs>
              <a:gs pos="93000">
                <a:srgbClr val="E6E6E6"/>
              </a:gs>
            </a:gsLst>
            <a:lin ang="5400000" scaled="0"/>
          </a:gradFill>
        </p:spPr>
        <p:txBody>
          <a:bodyPr/>
          <a:lstStyle>
            <a:lvl1pPr>
              <a:defRPr/>
            </a:lvl1pPr>
          </a:lstStyle>
          <a:p>
            <a:r>
              <a:rPr lang="en-US" dirty="0"/>
              <a:t>Picture</a:t>
            </a:r>
            <a:endParaRPr lang="en-GB" dirty="0"/>
          </a:p>
        </p:txBody>
      </p:sp>
      <p:sp>
        <p:nvSpPr>
          <p:cNvPr id="7" name="Titre 1"/>
          <p:cNvSpPr>
            <a:spLocks noGrp="1"/>
          </p:cNvSpPr>
          <p:nvPr>
            <p:ph type="title" hasCustomPrompt="1"/>
          </p:nvPr>
        </p:nvSpPr>
        <p:spPr>
          <a:xfrm>
            <a:off x="442800" y="754707"/>
            <a:ext cx="8280000"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defRPr lang="fr-CH" sz="4000" baseline="0">
                <a:ln w="11430">
                  <a:solidFill>
                    <a:schemeClr val="tx2"/>
                  </a:solidFill>
                </a:ln>
                <a:solidFill>
                  <a:srgbClr val="FFC000"/>
                </a:solidFill>
                <a:effectLst/>
              </a:defRPr>
            </a:lvl1pPr>
          </a:lstStyle>
          <a:p>
            <a:pPr lvl="0"/>
            <a:r>
              <a:rPr lang="en-US" dirty="0"/>
              <a:t>Add title 30 to 60 </a:t>
            </a:r>
            <a:br>
              <a:rPr lang="en-US" dirty="0"/>
            </a:br>
            <a:r>
              <a:rPr lang="en-US" dirty="0"/>
              <a:t>(change font </a:t>
            </a:r>
            <a:r>
              <a:rPr lang="en-US" dirty="0" err="1"/>
              <a:t>colour</a:t>
            </a:r>
            <a:r>
              <a:rPr lang="en-US" dirty="0"/>
              <a:t> if required)</a:t>
            </a:r>
            <a:endParaRPr lang="fr-CH"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6" name="Picture Placeholder 3"/>
          <p:cNvSpPr>
            <a:spLocks noGrp="1" noChangeAspect="1"/>
          </p:cNvSpPr>
          <p:nvPr>
            <p:ph type="pic" sz="quarter" idx="11" hasCustomPrompt="1"/>
          </p:nvPr>
        </p:nvSpPr>
        <p:spPr>
          <a:xfrm>
            <a:off x="8366400" y="4356000"/>
            <a:ext cx="741600" cy="648000"/>
          </a:xfrm>
        </p:spPr>
        <p:txBody>
          <a:bodyPr/>
          <a:lstStyle>
            <a:lvl1pPr marL="0" indent="0">
              <a:buNone/>
              <a:defRPr sz="1600"/>
            </a:lvl1pPr>
          </a:lstStyle>
          <a:p>
            <a:r>
              <a:rPr lang="en-GB" dirty="0"/>
              <a:t>Logo</a:t>
            </a:r>
          </a:p>
        </p:txBody>
      </p:sp>
    </p:spTree>
    <p:extLst>
      <p:ext uri="{BB962C8B-B14F-4D97-AF65-F5344CB8AC3E}">
        <p14:creationId xmlns:p14="http://schemas.microsoft.com/office/powerpoint/2010/main" val="59272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442800" y="1201500"/>
            <a:ext cx="4068000" cy="3315600"/>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4644008" y="1201500"/>
            <a:ext cx="4068000" cy="3315600"/>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1491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vl3pPr>
              <a:defRPr baseline="0"/>
            </a:lvl3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baseline="0"/>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960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6080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7074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sz="2400"/>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862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800" y="1059582"/>
            <a:ext cx="8280000" cy="3456385"/>
          </a:xfrm>
          <a:prstGeom prst="rect">
            <a:avLst/>
          </a:prstGeom>
        </p:spPr>
        <p:txBody>
          <a:bodyPr vert="horz" lIns="91440" tIns="45720" rIns="91440" bIns="45720" rtlCol="0">
            <a:normAutofit/>
          </a:bodyPr>
          <a:lstStyle/>
          <a:p>
            <a:pPr lvl="0"/>
            <a:r>
              <a:rPr lang="en-US" dirty="0"/>
              <a:t>Click to edit Master text styles</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t>Click to edit Master text styles</a:t>
            </a:r>
          </a:p>
          <a:p>
            <a:pPr lvl="1"/>
            <a:r>
              <a:rPr lang="en-US" dirty="0"/>
              <a:t>Second level</a:t>
            </a:r>
          </a:p>
          <a:p>
            <a:pPr lvl="1"/>
            <a:r>
              <a:rPr lang="en-US" dirty="0"/>
              <a:t>Second level</a:t>
            </a:r>
          </a:p>
          <a:p>
            <a:pPr lvl="2"/>
            <a:r>
              <a:rPr lang="en-US" dirty="0"/>
              <a:t>Third level</a:t>
            </a:r>
          </a:p>
          <a:p>
            <a:pPr lvl="2"/>
            <a:endParaRPr lang="en-US" dirty="0"/>
          </a:p>
          <a:p>
            <a:pPr lvl="1"/>
            <a:endParaRPr lang="en-US" dirty="0"/>
          </a:p>
        </p:txBody>
      </p:sp>
      <p:sp>
        <p:nvSpPr>
          <p:cNvPr id="5" name="Footer Placeholder 4"/>
          <p:cNvSpPr>
            <a:spLocks noGrp="1"/>
          </p:cNvSpPr>
          <p:nvPr>
            <p:ph type="ftr" sz="quarter" idx="3"/>
          </p:nvPr>
        </p:nvSpPr>
        <p:spPr>
          <a:xfrm>
            <a:off x="1484896" y="4876005"/>
            <a:ext cx="4328120" cy="16510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442800" y="4876005"/>
            <a:ext cx="792088" cy="165101"/>
          </a:xfrm>
          <a:prstGeom prst="rect">
            <a:avLst/>
          </a:prstGeom>
        </p:spPr>
        <p:txBody>
          <a:bodyPr vert="horz" lIns="91440" tIns="45720" rIns="91440" bIns="45720" rtlCol="0" anchor="ctr"/>
          <a:lstStyle>
            <a:lvl1pPr algn="l">
              <a:defRPr sz="10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10" name="Title Placeholder 7"/>
          <p:cNvSpPr>
            <a:spLocks noGrp="1"/>
          </p:cNvSpPr>
          <p:nvPr>
            <p:ph type="title"/>
          </p:nvPr>
        </p:nvSpPr>
        <p:spPr>
          <a:xfrm>
            <a:off x="442800" y="141481"/>
            <a:ext cx="8280000" cy="573086"/>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p>
            <a:r>
              <a:rPr lang="en-US" dirty="0"/>
              <a:t>Title size 30 to 50</a:t>
            </a:r>
            <a:endParaRPr lang="fr-FR" dirty="0"/>
          </a:p>
        </p:txBody>
      </p:sp>
      <p:pic>
        <p:nvPicPr>
          <p:cNvPr id="11" name="Picture 1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205997479"/>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93" r:id="rId3"/>
    <p:sldLayoutId id="2147483670" r:id="rId4"/>
    <p:sldLayoutId id="2147483685" r:id="rId5"/>
    <p:sldLayoutId id="2147483682" r:id="rId6"/>
    <p:sldLayoutId id="2147483681" r:id="rId7"/>
    <p:sldLayoutId id="2147483680" r:id="rId8"/>
    <p:sldLayoutId id="2147483679" r:id="rId9"/>
    <p:sldLayoutId id="2147483676" r:id="rId10"/>
    <p:sldLayoutId id="2147483686" r:id="rId11"/>
    <p:sldLayoutId id="2147483692" r:id="rId12"/>
    <p:sldLayoutId id="2147483675" r:id="rId13"/>
    <p:sldLayoutId id="2147483687" r:id="rId14"/>
    <p:sldLayoutId id="2147483674" r:id="rId15"/>
    <p:sldLayoutId id="2147483672" r:id="rId16"/>
    <p:sldLayoutId id="2147483688" r:id="rId17"/>
    <p:sldLayoutId id="2147483689" r:id="rId18"/>
    <p:sldLayoutId id="2147483690" r:id="rId19"/>
    <p:sldLayoutId id="2147483691" r:id="rId20"/>
    <p:sldLayoutId id="2147483695" r:id="rId21"/>
    <p:sldLayoutId id="2147483696" r:id="rId22"/>
    <p:sldLayoutId id="2147483697" r:id="rId23"/>
    <p:sldLayoutId id="2147483698" r:id="rId24"/>
    <p:sldLayoutId id="2147483699" r:id="rId25"/>
    <p:sldLayoutId id="2147483700" r:id="rId26"/>
    <p:sldLayoutId id="214748370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algn="l" defTabSz="914400" rtl="0" eaLnBrk="1" fontAlgn="base" latinLnBrk="0" hangingPunct="1">
        <a:spcBef>
          <a:spcPct val="0"/>
        </a:spcBef>
        <a:spcAft>
          <a:spcPct val="0"/>
        </a:spcAft>
        <a:buNone/>
        <a:defRPr lang="fr-CH" sz="3200" b="1" kern="1200" cap="none" spc="0" dirty="0" smtClean="0">
          <a:ln w="11430"/>
          <a:solidFill>
            <a:srgbClr val="0060A9"/>
          </a:solidFill>
          <a:effectLst/>
          <a:latin typeface="Arial" pitchFamily="34" charset="0"/>
          <a:ea typeface="+mn-ea"/>
          <a:cs typeface="Arial" pitchFamily="34" charset="0"/>
        </a:defRPr>
      </a:lvl1pPr>
    </p:titleStyle>
    <p:body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24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1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18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2DF74-C23E-4F53-866C-365CE7924F1E}"/>
              </a:ext>
            </a:extLst>
          </p:cNvPr>
          <p:cNvPicPr>
            <a:picLocks noChangeAspect="1"/>
          </p:cNvPicPr>
          <p:nvPr/>
        </p:nvPicPr>
        <p:blipFill rotWithShape="1">
          <a:blip r:embed="rId2"/>
          <a:srcRect t="20030" b="362"/>
          <a:stretch/>
        </p:blipFill>
        <p:spPr>
          <a:xfrm>
            <a:off x="0" y="-20538"/>
            <a:ext cx="9144000" cy="5164038"/>
          </a:xfrm>
          <a:prstGeom prst="rect">
            <a:avLst/>
          </a:prstGeom>
        </p:spPr>
      </p:pic>
      <p:sp>
        <p:nvSpPr>
          <p:cNvPr id="10" name="Rectangle 9">
            <a:extLst>
              <a:ext uri="{FF2B5EF4-FFF2-40B4-BE49-F238E27FC236}">
                <a16:creationId xmlns:a16="http://schemas.microsoft.com/office/drawing/2014/main" id="{337A26A8-E74D-4BE1-8F53-4BDE79ACB63A}"/>
              </a:ext>
            </a:extLst>
          </p:cNvPr>
          <p:cNvSpPr/>
          <p:nvPr/>
        </p:nvSpPr>
        <p:spPr>
          <a:xfrm>
            <a:off x="0" y="4155926"/>
            <a:ext cx="9144000" cy="98757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7" name="Title 6"/>
          <p:cNvSpPr>
            <a:spLocks noGrp="1"/>
          </p:cNvSpPr>
          <p:nvPr>
            <p:ph type="title"/>
          </p:nvPr>
        </p:nvSpPr>
        <p:spPr>
          <a:xfrm>
            <a:off x="971600" y="665277"/>
            <a:ext cx="7128792" cy="2554545"/>
          </a:xfrm>
        </p:spPr>
        <p:txBody>
          <a:bodyPr/>
          <a:lstStyle/>
          <a:p>
            <a:r>
              <a:rPr lang="en-GB" dirty="0"/>
              <a:t>ISO/IEC Directives Part 1</a:t>
            </a:r>
            <a:br>
              <a:rPr lang="en-GB" dirty="0"/>
            </a:br>
            <a:r>
              <a:rPr lang="en-GB" dirty="0"/>
              <a:t>IEC Directives Supplement</a:t>
            </a:r>
            <a:br>
              <a:rPr lang="en-GB" dirty="0"/>
            </a:br>
            <a:br>
              <a:rPr lang="en-GB" dirty="0"/>
            </a:br>
            <a:r>
              <a:rPr lang="en-GB" dirty="0"/>
              <a:t>Changes introduced in 2022 </a:t>
            </a:r>
          </a:p>
        </p:txBody>
      </p:sp>
      <p:sp>
        <p:nvSpPr>
          <p:cNvPr id="3" name="TextBox 2"/>
          <p:cNvSpPr txBox="1"/>
          <p:nvPr/>
        </p:nvSpPr>
        <p:spPr>
          <a:xfrm>
            <a:off x="251520" y="4371950"/>
            <a:ext cx="2880320" cy="461665"/>
          </a:xfrm>
          <a:prstGeom prst="rect">
            <a:avLst/>
          </a:prstGeom>
          <a:noFill/>
        </p:spPr>
        <p:txBody>
          <a:bodyPr wrap="square" rtlCol="0">
            <a:spAutoFit/>
          </a:bodyPr>
          <a:lstStyle/>
          <a:p>
            <a:pPr>
              <a:spcBef>
                <a:spcPts val="0"/>
              </a:spcBef>
            </a:pPr>
            <a:r>
              <a:rPr lang="en-US" sz="1200" kern="100" dirty="0">
                <a:solidFill>
                  <a:schemeClr val="tx1">
                    <a:lumMod val="65000"/>
                    <a:lumOff val="35000"/>
                  </a:schemeClr>
                </a:solidFill>
                <a:ea typeface="Meiryo" pitchFamily="34" charset="-128"/>
                <a:cs typeface="Meiryo" pitchFamily="34" charset="-128"/>
              </a:rPr>
              <a:t>IEC Central Office</a:t>
            </a:r>
          </a:p>
          <a:p>
            <a:pPr>
              <a:spcBef>
                <a:spcPts val="0"/>
              </a:spcBef>
            </a:pPr>
            <a:r>
              <a:rPr lang="en-US" sz="1200" kern="100" dirty="0">
                <a:solidFill>
                  <a:schemeClr val="tx1">
                    <a:lumMod val="65000"/>
                    <a:lumOff val="35000"/>
                  </a:schemeClr>
                </a:solidFill>
                <a:ea typeface="Meiryo" pitchFamily="34" charset="-128"/>
                <a:cs typeface="Meiryo" pitchFamily="34" charset="-128"/>
              </a:rPr>
              <a:t>Standardization Division</a:t>
            </a:r>
            <a:endParaRPr lang="en-GB" sz="1200" kern="100" dirty="0">
              <a:solidFill>
                <a:schemeClr val="tx1">
                  <a:lumMod val="65000"/>
                  <a:lumOff val="35000"/>
                </a:schemeClr>
              </a:solidFill>
              <a:ea typeface="Meiryo" pitchFamily="34" charset="-128"/>
              <a:cs typeface="Meiryo" pitchFamily="34" charset="-128"/>
            </a:endParaRPr>
          </a:p>
        </p:txBody>
      </p:sp>
      <p:sp>
        <p:nvSpPr>
          <p:cNvPr id="4" name="TextBox 3"/>
          <p:cNvSpPr txBox="1"/>
          <p:nvPr/>
        </p:nvSpPr>
        <p:spPr>
          <a:xfrm>
            <a:off x="3491880" y="4377953"/>
            <a:ext cx="3024336" cy="276999"/>
          </a:xfrm>
          <a:prstGeom prst="rect">
            <a:avLst/>
          </a:prstGeom>
          <a:noFill/>
        </p:spPr>
        <p:txBody>
          <a:bodyPr wrap="square" rtlCol="0">
            <a:spAutoFit/>
          </a:bodyPr>
          <a:lstStyle/>
          <a:p>
            <a:pPr>
              <a:spcBef>
                <a:spcPts val="0"/>
              </a:spcBef>
            </a:pPr>
            <a:r>
              <a:rPr lang="en-US" sz="1200" kern="100" dirty="0">
                <a:solidFill>
                  <a:schemeClr val="tx1">
                    <a:lumMod val="65000"/>
                    <a:lumOff val="35000"/>
                  </a:schemeClr>
                </a:solidFill>
                <a:ea typeface="Meiryo" pitchFamily="34" charset="-128"/>
                <a:cs typeface="Meiryo" pitchFamily="34" charset="-128"/>
              </a:rPr>
              <a:t>2022-05-06</a:t>
            </a:r>
            <a:endParaRPr lang="en-GB" sz="1200" kern="100" dirty="0">
              <a:solidFill>
                <a:schemeClr val="tx1">
                  <a:lumMod val="65000"/>
                  <a:lumOff val="35000"/>
                </a:schemeClr>
              </a:solidFill>
              <a:ea typeface="Meiryo" pitchFamily="34" charset="-128"/>
              <a:cs typeface="Meiryo" pitchFamily="34" charset="-128"/>
            </a:endParaRPr>
          </a:p>
        </p:txBody>
      </p:sp>
      <p:pic>
        <p:nvPicPr>
          <p:cNvPr id="9" name="Picture 8">
            <a:extLst>
              <a:ext uri="{FF2B5EF4-FFF2-40B4-BE49-F238E27FC236}">
                <a16:creationId xmlns:a16="http://schemas.microsoft.com/office/drawing/2014/main" id="{71D96B92-846F-4091-B0EB-49BBB2497EB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34780" r="9037" b="50943"/>
          <a:stretch/>
        </p:blipFill>
        <p:spPr>
          <a:xfrm>
            <a:off x="8361044" y="4332228"/>
            <a:ext cx="643891" cy="647442"/>
          </a:xfrm>
          <a:prstGeom prst="rect">
            <a:avLst/>
          </a:prstGeom>
          <a:ln>
            <a:noFill/>
          </a:ln>
        </p:spPr>
      </p:pic>
      <p:sp>
        <p:nvSpPr>
          <p:cNvPr id="11" name="TextBox 10">
            <a:extLst>
              <a:ext uri="{FF2B5EF4-FFF2-40B4-BE49-F238E27FC236}">
                <a16:creationId xmlns:a16="http://schemas.microsoft.com/office/drawing/2014/main" id="{36547AD5-E1C0-4151-9BB0-7D29F4AEF6C5}"/>
              </a:ext>
            </a:extLst>
          </p:cNvPr>
          <p:cNvSpPr txBox="1"/>
          <p:nvPr/>
        </p:nvSpPr>
        <p:spPr>
          <a:xfrm>
            <a:off x="7144173" y="4299942"/>
            <a:ext cx="1244251" cy="738664"/>
          </a:xfrm>
          <a:prstGeom prst="rect">
            <a:avLst/>
          </a:prstGeom>
          <a:noFill/>
        </p:spPr>
        <p:txBody>
          <a:bodyPr wrap="none" rtlCol="0">
            <a:spAutoFit/>
          </a:bodyPr>
          <a:lstStyle/>
          <a:p>
            <a:pPr algn="r"/>
            <a:r>
              <a:rPr lang="en-GB" sz="1400" spc="-100" dirty="0">
                <a:solidFill>
                  <a:srgbClr val="0060A9"/>
                </a:solidFill>
              </a:rPr>
              <a:t>International</a:t>
            </a:r>
          </a:p>
          <a:p>
            <a:pPr algn="r"/>
            <a:r>
              <a:rPr lang="en-GB" sz="1400" spc="-100" dirty="0">
                <a:solidFill>
                  <a:srgbClr val="0060A9"/>
                </a:solidFill>
              </a:rPr>
              <a:t>Electrotechnical</a:t>
            </a:r>
          </a:p>
          <a:p>
            <a:pPr algn="r"/>
            <a:r>
              <a:rPr lang="en-GB" sz="1400" spc="-100" dirty="0">
                <a:solidFill>
                  <a:srgbClr val="0060A9"/>
                </a:solidFill>
              </a:rPr>
              <a:t>Commission</a:t>
            </a:r>
          </a:p>
        </p:txBody>
      </p:sp>
      <p:pic>
        <p:nvPicPr>
          <p:cNvPr id="12" name="Picture 11">
            <a:extLst>
              <a:ext uri="{FF2B5EF4-FFF2-40B4-BE49-F238E27FC236}">
                <a16:creationId xmlns:a16="http://schemas.microsoft.com/office/drawing/2014/main" id="{FB5437B3-A0B3-4DA8-BC32-9A41D941D8AF}"/>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92791" t="43003" b="50944"/>
          <a:stretch/>
        </p:blipFill>
        <p:spPr>
          <a:xfrm>
            <a:off x="9004935" y="4918027"/>
            <a:ext cx="63746" cy="61643"/>
          </a:xfrm>
          <a:prstGeom prst="rect">
            <a:avLst/>
          </a:prstGeom>
          <a:ln>
            <a:noFill/>
          </a:ln>
        </p:spPr>
      </p:pic>
    </p:spTree>
    <p:extLst>
      <p:ext uri="{BB962C8B-B14F-4D97-AF65-F5344CB8AC3E}">
        <p14:creationId xmlns:p14="http://schemas.microsoft.com/office/powerpoint/2010/main" val="240827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0F16-D4FF-4021-82A2-E0DCA01D5CFE}"/>
              </a:ext>
            </a:extLst>
          </p:cNvPr>
          <p:cNvSpPr>
            <a:spLocks noGrp="1"/>
          </p:cNvSpPr>
          <p:nvPr>
            <p:ph type="title"/>
          </p:nvPr>
        </p:nvSpPr>
        <p:spPr>
          <a:xfrm>
            <a:off x="267380" y="123478"/>
            <a:ext cx="8247970" cy="704350"/>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Joint Working Groups</a:t>
            </a:r>
          </a:p>
        </p:txBody>
      </p:sp>
      <p:sp>
        <p:nvSpPr>
          <p:cNvPr id="5" name="TextBox 4">
            <a:extLst>
              <a:ext uri="{FF2B5EF4-FFF2-40B4-BE49-F238E27FC236}">
                <a16:creationId xmlns:a16="http://schemas.microsoft.com/office/drawing/2014/main" id="{0632B289-8334-4ACD-903E-59267729FEC3}"/>
              </a:ext>
            </a:extLst>
          </p:cNvPr>
          <p:cNvSpPr txBox="1"/>
          <p:nvPr/>
        </p:nvSpPr>
        <p:spPr>
          <a:xfrm>
            <a:off x="267380" y="1015708"/>
            <a:ext cx="8609240" cy="3072636"/>
          </a:xfrm>
          <a:prstGeom prst="rect">
            <a:avLst/>
          </a:prstGeom>
          <a:noFill/>
        </p:spPr>
        <p:txBody>
          <a:bodyPr wrap="square">
            <a:spAutoFit/>
          </a:bodyPr>
          <a:lstStyle/>
          <a:p>
            <a:pPr>
              <a:spcAft>
                <a:spcPts val="563"/>
              </a:spcAft>
            </a:pPr>
            <a:r>
              <a:rPr lang="en-GB" sz="1350" b="1" dirty="0">
                <a:latin typeface="Arial" panose="020B0604020202020204" pitchFamily="34" charset="0"/>
                <a:ea typeface="Times New Roman" panose="02020603050405020304" pitchFamily="18" charset="0"/>
              </a:rPr>
              <a:t>1.12.7</a:t>
            </a:r>
            <a:endParaRPr lang="en-GB" sz="1350" b="1" dirty="0">
              <a:solidFill>
                <a:srgbClr val="FF0000"/>
              </a:solidFill>
              <a:latin typeface="Arial" panose="020B0604020202020204" pitchFamily="34" charset="0"/>
              <a:ea typeface="Times New Roman" panose="02020603050405020304" pitchFamily="18" charset="0"/>
            </a:endParaRPr>
          </a:p>
          <a:p>
            <a:pPr>
              <a:spcAft>
                <a:spcPts val="563"/>
              </a:spcAft>
            </a:pPr>
            <a:r>
              <a:rPr lang="en-GB" sz="1350" dirty="0">
                <a:solidFill>
                  <a:srgbClr val="000000"/>
                </a:solidFill>
                <a:latin typeface="Arial" panose="020B0604020202020204" pitchFamily="34" charset="0"/>
                <a:ea typeface="Times New Roman" panose="02020603050405020304" pitchFamily="18" charset="0"/>
              </a:rPr>
              <a:t>[…]</a:t>
            </a:r>
          </a:p>
          <a:p>
            <a:pPr>
              <a:spcAft>
                <a:spcPts val="563"/>
              </a:spcAft>
            </a:pPr>
            <a:r>
              <a:rPr lang="en-GB" sz="1350" dirty="0">
                <a:solidFill>
                  <a:srgbClr val="000000"/>
                </a:solidFill>
                <a:latin typeface="Arial" panose="020B0604020202020204" pitchFamily="34" charset="0"/>
                <a:ea typeface="Times New Roman" panose="02020603050405020304" pitchFamily="18" charset="0"/>
              </a:rPr>
              <a:t>For proposal stage (NP)</a:t>
            </a:r>
            <a:endParaRPr lang="en-GB" sz="1500" dirty="0">
              <a:latin typeface="Times New Roman" panose="02020603050405020304" pitchFamily="18" charset="0"/>
              <a:ea typeface="Times New Roman" panose="02020603050405020304" pitchFamily="18" charset="0"/>
            </a:endParaRPr>
          </a:p>
          <a:p>
            <a:pPr marL="257175" indent="-257175">
              <a:spcAft>
                <a:spcPts val="450"/>
              </a:spcAft>
              <a:buFont typeface="Cambria" panose="02040503050406030204" pitchFamily="18" charset="0"/>
              <a:buChar char="—"/>
            </a:pPr>
            <a:r>
              <a:rPr lang="en-GB" sz="1350" strike="sngStrike" dirty="0">
                <a:solidFill>
                  <a:srgbClr val="FF0000"/>
                </a:solidFill>
                <a:latin typeface="Arial" panose="020B0604020202020204" pitchFamily="34" charset="0"/>
                <a:ea typeface="Calibri" panose="020F0502020204030204" pitchFamily="34" charset="0"/>
                <a:cs typeface="Times New Roman" panose="02020603050405020304" pitchFamily="18" charset="0"/>
              </a:rPr>
              <a:t>For ISO/ISO, or IEC/IEC JWGs only one NP ballot is needed. </a:t>
            </a:r>
            <a:r>
              <a:rPr lang="en-GB" sz="1350" dirty="0">
                <a:solidFill>
                  <a:srgbClr val="FF0000"/>
                </a:solidFill>
                <a:latin typeface="Arial" panose="020B0604020202020204" pitchFamily="34" charset="0"/>
                <a:ea typeface="Calibri" panose="020F0502020204030204" pitchFamily="34" charset="0"/>
                <a:cs typeface="Times New Roman" panose="02020603050405020304" pitchFamily="18" charset="0"/>
              </a:rPr>
              <a:t>For JWGs where all involved committees are administered by the same organization there shall be only one NP ballot.</a:t>
            </a:r>
            <a:r>
              <a:rPr lang="en-GB" sz="13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sz="1350" dirty="0">
                <a:solidFill>
                  <a:srgbClr val="000000"/>
                </a:solidFill>
                <a:latin typeface="Arial" panose="020B0604020202020204" pitchFamily="34" charset="0"/>
                <a:ea typeface="Calibri" panose="020F0502020204030204" pitchFamily="34" charset="0"/>
                <a:cs typeface="Times New Roman" panose="02020603050405020304" pitchFamily="18" charset="0"/>
              </a:rPr>
              <a:t>If a NP has already been launched or approved in one committee, it cannot be balloted again in another committee. </a:t>
            </a:r>
            <a:r>
              <a:rPr lang="en-GB" sz="1350" strike="sngStrike" dirty="0">
                <a:solidFill>
                  <a:srgbClr val="FF0000"/>
                </a:solidFill>
                <a:latin typeface="Arial" panose="020B0604020202020204" pitchFamily="34" charset="0"/>
                <a:ea typeface="Calibri" panose="020F0502020204030204" pitchFamily="34" charset="0"/>
                <a:cs typeface="Times New Roman" panose="02020603050405020304" pitchFamily="18" charset="0"/>
              </a:rPr>
              <a:t>For ISO/IEC JWGs two NPs are launched, one in each organization.</a:t>
            </a:r>
            <a:endParaRPr lang="en-GB" sz="135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57175" indent="-257175">
              <a:spcAft>
                <a:spcPts val="450"/>
              </a:spcAft>
              <a:buFont typeface="Cambria" panose="02040503050406030204" pitchFamily="18" charset="0"/>
              <a:buChar char="—"/>
            </a:pPr>
            <a:r>
              <a:rPr lang="en-GB" sz="1350" dirty="0">
                <a:solidFill>
                  <a:srgbClr val="FF0000"/>
                </a:solidFill>
                <a:latin typeface="Arial" panose="020B0604020202020204" pitchFamily="34" charset="0"/>
                <a:ea typeface="Calibri" panose="020F0502020204030204" pitchFamily="34" charset="0"/>
                <a:cs typeface="Times New Roman" panose="02020603050405020304" pitchFamily="18" charset="0"/>
              </a:rPr>
              <a:t>For JWGs where the involved committees are administered by different organizations, there shall be an NP ballot in each organization.</a:t>
            </a:r>
          </a:p>
          <a:p>
            <a:pPr>
              <a:spcAft>
                <a:spcPts val="450"/>
              </a:spcAft>
            </a:pPr>
            <a:r>
              <a:rPr lang="en-GB" sz="1350" dirty="0">
                <a:solidFill>
                  <a:srgbClr val="000000"/>
                </a:solidFill>
                <a:latin typeface="Arial" panose="020B0604020202020204" pitchFamily="34" charset="0"/>
                <a:ea typeface="Times New Roman" panose="02020603050405020304" pitchFamily="18" charset="0"/>
              </a:rPr>
              <a:t>[…]</a:t>
            </a:r>
          </a:p>
          <a:p>
            <a:pPr>
              <a:spcAft>
                <a:spcPts val="450"/>
              </a:spcAft>
            </a:pPr>
            <a:endParaRPr lang="en-GB" sz="135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450"/>
              </a:spcAft>
            </a:pPr>
            <a:endParaRPr lang="en-GB" sz="135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124A6CC1-A3C5-4F17-5667-6561F871815A}"/>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10</a:t>
            </a:fld>
            <a:endParaRPr lang="fr-CH" sz="1000" dirty="0">
              <a:solidFill>
                <a:schemeClr val="bg1">
                  <a:lumMod val="50000"/>
                </a:schemeClr>
              </a:solidFill>
            </a:endParaRPr>
          </a:p>
        </p:txBody>
      </p:sp>
    </p:spTree>
    <p:extLst>
      <p:ext uri="{BB962C8B-B14F-4D97-AF65-F5344CB8AC3E}">
        <p14:creationId xmlns:p14="http://schemas.microsoft.com/office/powerpoint/2010/main" val="233597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0F16-D4FF-4021-82A2-E0DCA01D5CFE}"/>
              </a:ext>
            </a:extLst>
          </p:cNvPr>
          <p:cNvSpPr>
            <a:spLocks noGrp="1"/>
          </p:cNvSpPr>
          <p:nvPr>
            <p:ph type="title"/>
          </p:nvPr>
        </p:nvSpPr>
        <p:spPr>
          <a:xfrm>
            <a:off x="251520" y="123478"/>
            <a:ext cx="8263830" cy="454145"/>
          </a:xfrm>
        </p:spPr>
        <p:txBody>
          <a:bodyPr vert="horz" lIns="91440" tIns="45720" rIns="91440" bIns="45720" rtlCol="0" anchor="t">
            <a:normAutofit fontScale="90000"/>
            <a:scene3d>
              <a:camera prst="orthographicFront"/>
              <a:lightRig rig="glow" dir="t">
                <a:rot lat="0" lon="0" rev="5400000"/>
              </a:lightRig>
            </a:scene3d>
            <a:sp3d>
              <a:contourClr>
                <a:schemeClr val="tx1">
                  <a:lumMod val="95000"/>
                  <a:lumOff val="5000"/>
                </a:schemeClr>
              </a:contourClr>
            </a:sp3d>
          </a:bodyPr>
          <a:lstStyle/>
          <a:p>
            <a:r>
              <a:rPr lang="en-GB" dirty="0"/>
              <a:t>Joint Working Groups</a:t>
            </a:r>
          </a:p>
        </p:txBody>
      </p:sp>
      <p:sp>
        <p:nvSpPr>
          <p:cNvPr id="5" name="TextBox 4">
            <a:extLst>
              <a:ext uri="{FF2B5EF4-FFF2-40B4-BE49-F238E27FC236}">
                <a16:creationId xmlns:a16="http://schemas.microsoft.com/office/drawing/2014/main" id="{0632B289-8334-4ACD-903E-59267729FEC3}"/>
              </a:ext>
            </a:extLst>
          </p:cNvPr>
          <p:cNvSpPr txBox="1"/>
          <p:nvPr/>
        </p:nvSpPr>
        <p:spPr>
          <a:xfrm>
            <a:off x="389845" y="818781"/>
            <a:ext cx="8559000" cy="3744615"/>
          </a:xfrm>
          <a:prstGeom prst="rect">
            <a:avLst/>
          </a:prstGeom>
          <a:noFill/>
        </p:spPr>
        <p:txBody>
          <a:bodyPr wrap="square">
            <a:spAutoFit/>
          </a:bodyPr>
          <a:lstStyle/>
          <a:p>
            <a:pPr>
              <a:spcAft>
                <a:spcPts val="563"/>
              </a:spcAft>
            </a:pPr>
            <a:r>
              <a:rPr lang="en-GB" sz="1350" b="1" dirty="0">
                <a:latin typeface="Arial" panose="020B0604020202020204" pitchFamily="34" charset="0"/>
                <a:ea typeface="Times New Roman" panose="02020603050405020304" pitchFamily="18" charset="0"/>
              </a:rPr>
              <a:t>1.12.7</a:t>
            </a:r>
            <a:endParaRPr lang="en-GB" sz="1350" b="1" dirty="0">
              <a:solidFill>
                <a:srgbClr val="FF0000"/>
              </a:solidFill>
              <a:latin typeface="Arial" panose="020B0604020202020204" pitchFamily="34" charset="0"/>
              <a:ea typeface="Times New Roman" panose="02020603050405020304" pitchFamily="18" charset="0"/>
            </a:endParaRPr>
          </a:p>
          <a:p>
            <a:pPr>
              <a:spcAft>
                <a:spcPts val="563"/>
              </a:spcAft>
            </a:pPr>
            <a:r>
              <a:rPr lang="en-GB" sz="1350" dirty="0">
                <a:solidFill>
                  <a:srgbClr val="000000"/>
                </a:solidFill>
                <a:latin typeface="Arial" panose="020B0604020202020204" pitchFamily="34" charset="0"/>
                <a:ea typeface="Times New Roman" panose="02020603050405020304" pitchFamily="18" charset="0"/>
              </a:rPr>
              <a:t>[…]</a:t>
            </a:r>
          </a:p>
          <a:p>
            <a:pPr>
              <a:spcAft>
                <a:spcPts val="450"/>
              </a:spcAft>
            </a:pPr>
            <a:r>
              <a:rPr lang="en-GB" sz="1350" dirty="0">
                <a:latin typeface="Arial" panose="020B0604020202020204" pitchFamily="34" charset="0"/>
                <a:ea typeface="Times New Roman" panose="02020603050405020304" pitchFamily="18" charset="0"/>
              </a:rPr>
              <a:t>For Committee stage (CD)</a:t>
            </a:r>
            <a:endParaRPr lang="en-GB" sz="1500" dirty="0">
              <a:latin typeface="Times New Roman" panose="02020603050405020304" pitchFamily="18" charset="0"/>
              <a:ea typeface="Times New Roman" panose="02020603050405020304" pitchFamily="18" charset="0"/>
            </a:endParaRPr>
          </a:p>
          <a:p>
            <a:pPr marL="170021" indent="-170021">
              <a:spcAft>
                <a:spcPts val="450"/>
              </a:spcAft>
            </a:pPr>
            <a:r>
              <a:rPr lang="en-GB" sz="1350" dirty="0">
                <a:solidFill>
                  <a:srgbClr val="000000"/>
                </a:solidFill>
                <a:latin typeface="Arial" panose="020B0604020202020204" pitchFamily="34" charset="0"/>
                <a:ea typeface="Times New Roman" panose="02020603050405020304" pitchFamily="18" charset="0"/>
              </a:rPr>
              <a:t>— The CD is circulated for review and comment by each Committee.</a:t>
            </a:r>
            <a:endParaRPr lang="en-GB" sz="1500" dirty="0">
              <a:latin typeface="Times New Roman" panose="02020603050405020304" pitchFamily="18" charset="0"/>
              <a:ea typeface="Times New Roman" panose="02020603050405020304" pitchFamily="18" charset="0"/>
            </a:endParaRPr>
          </a:p>
          <a:p>
            <a:pPr marL="257175" indent="-257175">
              <a:spcAft>
                <a:spcPts val="450"/>
              </a:spcAft>
              <a:buFont typeface="Cambria" panose="02040503050406030204" pitchFamily="18" charset="0"/>
              <a:buChar char="—"/>
            </a:pPr>
            <a:r>
              <a:rPr lang="en-GB" sz="135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After the CD ballot, the (co-)convenor(s) and the JWG shall address all the input received.</a:t>
            </a:r>
            <a:endParaRPr lang="en-GB" sz="1500" dirty="0">
              <a:latin typeface="Times New Roman" panose="02020603050405020304" pitchFamily="18" charset="0"/>
              <a:ea typeface="Times New Roman" panose="02020603050405020304" pitchFamily="18" charset="0"/>
              <a:cs typeface="Times New Roman" panose="02020603050405020304" pitchFamily="18" charset="0"/>
            </a:endParaRPr>
          </a:p>
          <a:p>
            <a:pPr marL="170021" indent="-170021">
              <a:spcAft>
                <a:spcPts val="450"/>
              </a:spcAft>
            </a:pPr>
            <a:r>
              <a:rPr lang="en-GB" sz="1350" dirty="0">
                <a:solidFill>
                  <a:srgbClr val="000000"/>
                </a:solidFill>
                <a:latin typeface="Arial" panose="020B0604020202020204" pitchFamily="34" charset="0"/>
                <a:ea typeface="Times New Roman" panose="02020603050405020304" pitchFamily="18" charset="0"/>
              </a:rPr>
              <a:t>— The final CD requires consensus by all Committees, as defined in the ISO/IEC Directives, Part 1.</a:t>
            </a:r>
            <a:endParaRPr lang="en-GB" sz="1500" dirty="0">
              <a:latin typeface="Times New Roman" panose="02020603050405020304" pitchFamily="18" charset="0"/>
              <a:ea typeface="Times New Roman" panose="02020603050405020304" pitchFamily="18" charset="0"/>
            </a:endParaRPr>
          </a:p>
          <a:p>
            <a:pPr>
              <a:spcAft>
                <a:spcPts val="563"/>
              </a:spcAft>
            </a:pPr>
            <a:r>
              <a:rPr lang="en-GB" sz="1350" dirty="0">
                <a:latin typeface="Arial" panose="020B0604020202020204" pitchFamily="34" charset="0"/>
                <a:ea typeface="Times New Roman" panose="02020603050405020304" pitchFamily="18" charset="0"/>
              </a:rPr>
              <a:t>For enquiry and approval ballots</a:t>
            </a:r>
            <a:endParaRPr lang="en-GB" sz="1500" dirty="0">
              <a:latin typeface="Times New Roman" panose="02020603050405020304" pitchFamily="18" charset="0"/>
              <a:ea typeface="Times New Roman" panose="02020603050405020304" pitchFamily="18" charset="0"/>
            </a:endParaRPr>
          </a:p>
          <a:p>
            <a:pPr marL="171450" indent="-171450">
              <a:spcAft>
                <a:spcPts val="450"/>
              </a:spcAft>
            </a:pPr>
            <a:r>
              <a:rPr lang="en-GB" sz="1350" dirty="0">
                <a:solidFill>
                  <a:srgbClr val="000000"/>
                </a:solidFill>
                <a:latin typeface="Arial" panose="020B0604020202020204" pitchFamily="34" charset="0"/>
                <a:ea typeface="Times New Roman" panose="02020603050405020304" pitchFamily="18" charset="0"/>
              </a:rPr>
              <a:t>— National Bodies are requested to consult all national mirror Committees involved to define one position. A statement is included on the cover page to draw attention of National Bodies.</a:t>
            </a:r>
            <a:endParaRPr lang="en-GB" sz="1500" dirty="0">
              <a:latin typeface="Times New Roman" panose="02020603050405020304" pitchFamily="18" charset="0"/>
              <a:ea typeface="Times New Roman" panose="02020603050405020304" pitchFamily="18" charset="0"/>
            </a:endParaRPr>
          </a:p>
          <a:p>
            <a:pPr marL="171450" indent="-171450">
              <a:spcAft>
                <a:spcPts val="450"/>
              </a:spcAft>
            </a:pPr>
            <a:r>
              <a:rPr lang="en-GB" sz="1350" dirty="0">
                <a:solidFill>
                  <a:srgbClr val="000000"/>
                </a:solidFill>
                <a:latin typeface="Arial" panose="020B0604020202020204" pitchFamily="34" charset="0"/>
                <a:ea typeface="Times New Roman" panose="02020603050405020304" pitchFamily="18" charset="0"/>
              </a:rPr>
              <a:t>— For an ISO/IEC JWG, two </a:t>
            </a:r>
            <a:r>
              <a:rPr lang="en-GB" sz="1350" dirty="0">
                <a:latin typeface="Arial" panose="020B0604020202020204" pitchFamily="34" charset="0"/>
                <a:ea typeface="Times New Roman" panose="02020603050405020304" pitchFamily="18" charset="0"/>
              </a:rPr>
              <a:t>enquiry/approval ballots are </a:t>
            </a:r>
            <a:r>
              <a:rPr lang="en-GB" sz="1350" dirty="0">
                <a:solidFill>
                  <a:srgbClr val="000000"/>
                </a:solidFill>
                <a:latin typeface="Arial" panose="020B0604020202020204" pitchFamily="34" charset="0"/>
                <a:ea typeface="Times New Roman" panose="02020603050405020304" pitchFamily="18" charset="0"/>
              </a:rPr>
              <a:t>launched, i.e. one in each organization.</a:t>
            </a:r>
            <a:endParaRPr lang="en-GB" sz="1500" dirty="0">
              <a:latin typeface="Times New Roman" panose="02020603050405020304" pitchFamily="18" charset="0"/>
              <a:ea typeface="Times New Roman" panose="02020603050405020304" pitchFamily="18" charset="0"/>
            </a:endParaRPr>
          </a:p>
          <a:p>
            <a:pPr>
              <a:spcAft>
                <a:spcPts val="450"/>
              </a:spcAft>
            </a:pPr>
            <a:r>
              <a:rPr lang="en-GB" sz="1350" dirty="0">
                <a:solidFill>
                  <a:srgbClr val="000000"/>
                </a:solidFill>
                <a:latin typeface="Arial" panose="020B0604020202020204" pitchFamily="34" charset="0"/>
                <a:ea typeface="Times New Roman" panose="02020603050405020304" pitchFamily="18" charset="0"/>
              </a:rPr>
              <a:t>— </a:t>
            </a:r>
            <a:r>
              <a:rPr lang="en-GB" sz="1350" dirty="0">
                <a:solidFill>
                  <a:srgbClr val="FF0000"/>
                </a:solidFill>
                <a:latin typeface="Arial" panose="020B0604020202020204" pitchFamily="34" charset="0"/>
                <a:ea typeface="Times New Roman" panose="02020603050405020304" pitchFamily="18" charset="0"/>
              </a:rPr>
              <a:t>After the enquiry ballot, the (co-)convenor(s) and the JWG shall address all the input received.</a:t>
            </a:r>
            <a:endParaRPr lang="en-GB" sz="1500" dirty="0">
              <a:latin typeface="Times New Roman" panose="02020603050405020304" pitchFamily="18" charset="0"/>
              <a:ea typeface="Times New Roman" panose="02020603050405020304" pitchFamily="18" charset="0"/>
            </a:endParaRPr>
          </a:p>
          <a:p>
            <a:pPr fontAlgn="base">
              <a:spcAft>
                <a:spcPts val="450"/>
              </a:spcAft>
            </a:pPr>
            <a:r>
              <a:rPr lang="en-GB" sz="1350" dirty="0">
                <a:latin typeface="Arial" panose="020B0604020202020204" pitchFamily="34" charset="0"/>
                <a:ea typeface="Times New Roman" panose="02020603050405020304" pitchFamily="18" charset="0"/>
              </a:rPr>
              <a:t>The Foreword identifies all Committees involved in the development of the deliverable.</a:t>
            </a:r>
            <a:endParaRPr lang="en-GB" sz="1500" dirty="0">
              <a:latin typeface="Times New Roman" panose="02020603050405020304" pitchFamily="18" charset="0"/>
              <a:ea typeface="Times New Roman" panose="02020603050405020304" pitchFamily="18" charset="0"/>
            </a:endParaRPr>
          </a:p>
          <a:p>
            <a:pPr fontAlgn="base">
              <a:spcAft>
                <a:spcPts val="450"/>
              </a:spcAft>
            </a:pPr>
            <a:r>
              <a:rPr lang="en-GB" sz="1350" dirty="0">
                <a:solidFill>
                  <a:srgbClr val="FF0000"/>
                </a:solidFill>
                <a:latin typeface="Arial" panose="020B0604020202020204" pitchFamily="34" charset="0"/>
                <a:ea typeface="Times New Roman" panose="02020603050405020304" pitchFamily="18" charset="0"/>
              </a:rPr>
              <a:t>For JWGs administered separately by ISO and IEC, two DTS/DPAS/DTR ballots are launched, i.e.: one in each organization.</a:t>
            </a:r>
            <a:endParaRPr lang="en-GB" sz="1500" dirty="0">
              <a:latin typeface="Times New Roman" panose="02020603050405020304" pitchFamily="18" charset="0"/>
              <a:ea typeface="Times New Roman" panose="02020603050405020304" pitchFamily="18" charset="0"/>
            </a:endParaRPr>
          </a:p>
        </p:txBody>
      </p:sp>
      <p:sp>
        <p:nvSpPr>
          <p:cNvPr id="4" name="Slide Number Placeholder 1">
            <a:extLst>
              <a:ext uri="{FF2B5EF4-FFF2-40B4-BE49-F238E27FC236}">
                <a16:creationId xmlns:a16="http://schemas.microsoft.com/office/drawing/2014/main" id="{FCB2E702-F1B0-F33A-A423-EC162B77A470}"/>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11</a:t>
            </a:fld>
            <a:endParaRPr lang="fr-CH" sz="1000" dirty="0">
              <a:solidFill>
                <a:schemeClr val="bg1">
                  <a:lumMod val="50000"/>
                </a:schemeClr>
              </a:solidFill>
            </a:endParaRPr>
          </a:p>
        </p:txBody>
      </p:sp>
    </p:spTree>
    <p:extLst>
      <p:ext uri="{BB962C8B-B14F-4D97-AF65-F5344CB8AC3E}">
        <p14:creationId xmlns:p14="http://schemas.microsoft.com/office/powerpoint/2010/main" val="37284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23F0-9A8F-4746-BD35-5048C22FC707}"/>
              </a:ext>
            </a:extLst>
          </p:cNvPr>
          <p:cNvSpPr>
            <a:spLocks noGrp="1"/>
          </p:cNvSpPr>
          <p:nvPr>
            <p:ph type="title"/>
          </p:nvPr>
        </p:nvSpPr>
        <p:spPr>
          <a:xfrm>
            <a:off x="251520" y="123478"/>
            <a:ext cx="8263830" cy="725609"/>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ISO/IEC joint projects</a:t>
            </a:r>
          </a:p>
        </p:txBody>
      </p:sp>
      <p:sp>
        <p:nvSpPr>
          <p:cNvPr id="6" name="Slide Number Placeholder 1">
            <a:extLst>
              <a:ext uri="{FF2B5EF4-FFF2-40B4-BE49-F238E27FC236}">
                <a16:creationId xmlns:a16="http://schemas.microsoft.com/office/drawing/2014/main" id="{9CFEACFE-CE44-3627-EC3D-1A0E3186BD77}"/>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12</a:t>
            </a:fld>
            <a:endParaRPr lang="fr-CH" sz="1000" dirty="0">
              <a:solidFill>
                <a:schemeClr val="bg1">
                  <a:lumMod val="50000"/>
                </a:schemeClr>
              </a:solidFill>
            </a:endParaRPr>
          </a:p>
        </p:txBody>
      </p:sp>
      <p:sp>
        <p:nvSpPr>
          <p:cNvPr id="7" name="Content Placeholder 2">
            <a:extLst>
              <a:ext uri="{FF2B5EF4-FFF2-40B4-BE49-F238E27FC236}">
                <a16:creationId xmlns:a16="http://schemas.microsoft.com/office/drawing/2014/main" id="{FCFD112F-BF39-2830-4D95-41E8A42E0CD5}"/>
              </a:ext>
            </a:extLst>
          </p:cNvPr>
          <p:cNvSpPr>
            <a:spLocks noGrp="1"/>
          </p:cNvSpPr>
          <p:nvPr>
            <p:ph sz="half" idx="1"/>
          </p:nvPr>
        </p:nvSpPr>
        <p:spPr>
          <a:xfrm>
            <a:off x="244699" y="780323"/>
            <a:ext cx="8328821" cy="1287371"/>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Summary table added in Clause B.4.2.9</a:t>
            </a:r>
          </a:p>
          <a:p>
            <a:pPr marL="285750" lvl="1" indent="-285750">
              <a:spcBef>
                <a:spcPts val="600"/>
              </a:spcBef>
            </a:pPr>
            <a:r>
              <a:rPr lang="en-GB" sz="1600" b="0" dirty="0"/>
              <a:t>Related to joint developments under “Mode 5”</a:t>
            </a:r>
          </a:p>
          <a:p>
            <a:pPr marL="285750" lvl="1" indent="-285750">
              <a:spcBef>
                <a:spcPts val="600"/>
              </a:spcBef>
            </a:pPr>
            <a:r>
              <a:rPr lang="en-GB" sz="1600" b="0" dirty="0"/>
              <a:t>The summary table do not bring any further changes, it only intends to provide the information more clearly</a:t>
            </a:r>
          </a:p>
        </p:txBody>
      </p:sp>
      <p:pic>
        <p:nvPicPr>
          <p:cNvPr id="8" name="Picture 7">
            <a:extLst>
              <a:ext uri="{FF2B5EF4-FFF2-40B4-BE49-F238E27FC236}">
                <a16:creationId xmlns:a16="http://schemas.microsoft.com/office/drawing/2014/main" id="{4930234F-3850-1AF8-B8D3-44FCECC4FAD5}"/>
              </a:ext>
            </a:extLst>
          </p:cNvPr>
          <p:cNvPicPr>
            <a:picLocks noChangeAspect="1"/>
          </p:cNvPicPr>
          <p:nvPr/>
        </p:nvPicPr>
        <p:blipFill>
          <a:blip r:embed="rId2"/>
          <a:stretch>
            <a:fillRect/>
          </a:stretch>
        </p:blipFill>
        <p:spPr>
          <a:xfrm>
            <a:off x="1259632" y="2139702"/>
            <a:ext cx="6423760" cy="2376556"/>
          </a:xfrm>
          <a:prstGeom prst="rect">
            <a:avLst/>
          </a:prstGeom>
        </p:spPr>
      </p:pic>
    </p:spTree>
    <p:extLst>
      <p:ext uri="{BB962C8B-B14F-4D97-AF65-F5344CB8AC3E}">
        <p14:creationId xmlns:p14="http://schemas.microsoft.com/office/powerpoint/2010/main" val="254083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4BFC-D041-4299-88D5-67FFFAAC2561}"/>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Advisory groups</a:t>
            </a:r>
          </a:p>
        </p:txBody>
      </p:sp>
      <p:sp>
        <p:nvSpPr>
          <p:cNvPr id="3" name="Content Placeholder 2">
            <a:extLst>
              <a:ext uri="{FF2B5EF4-FFF2-40B4-BE49-F238E27FC236}">
                <a16:creationId xmlns:a16="http://schemas.microsoft.com/office/drawing/2014/main" id="{D1738AB4-0BF5-4491-B05F-E30A0BC9D435}"/>
              </a:ext>
            </a:extLst>
          </p:cNvPr>
          <p:cNvSpPr>
            <a:spLocks noGrp="1"/>
          </p:cNvSpPr>
          <p:nvPr>
            <p:ph sz="half" idx="1"/>
          </p:nvPr>
        </p:nvSpPr>
        <p:spPr>
          <a:xfrm>
            <a:off x="251520" y="771550"/>
            <a:ext cx="8190351" cy="1850507"/>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About AGs type of membership in Clause 1.13.2</a:t>
            </a:r>
          </a:p>
          <a:p>
            <a:pPr marL="285750" lvl="1" indent="-285750">
              <a:spcBef>
                <a:spcPts val="600"/>
              </a:spcBef>
            </a:pPr>
            <a:r>
              <a:rPr lang="en-GB" sz="1600" b="0" dirty="0"/>
              <a:t>More open membership: change from “shall be” to “may include”</a:t>
            </a:r>
          </a:p>
          <a:p>
            <a:pPr marL="285750" lvl="1" indent="-285750">
              <a:spcBef>
                <a:spcPts val="600"/>
              </a:spcBef>
            </a:pPr>
            <a:r>
              <a:rPr lang="en-GB" sz="1600" b="0" dirty="0"/>
              <a:t>Clarification of the type of membership: members acting as individual experts or representative of their country</a:t>
            </a:r>
          </a:p>
          <a:p>
            <a:pPr marL="285750" lvl="1" indent="-285750">
              <a:spcBef>
                <a:spcPts val="600"/>
              </a:spcBef>
            </a:pPr>
            <a:r>
              <a:rPr lang="en-GB" sz="1600" b="0" dirty="0"/>
              <a:t>Clarification that the convenor and type of membership is a committee decision</a:t>
            </a:r>
          </a:p>
          <a:p>
            <a:pPr marL="0" indent="0">
              <a:lnSpc>
                <a:spcPct val="110000"/>
              </a:lnSpc>
              <a:buNone/>
            </a:pPr>
            <a:endParaRPr lang="en-GB" sz="1600" b="0" dirty="0">
              <a:solidFill>
                <a:schemeClr val="tx1">
                  <a:lumMod val="65000"/>
                  <a:lumOff val="35000"/>
                </a:schemeClr>
              </a:solidFill>
            </a:endParaRPr>
          </a:p>
        </p:txBody>
      </p:sp>
      <p:sp>
        <p:nvSpPr>
          <p:cNvPr id="6" name="TextBox 5">
            <a:extLst>
              <a:ext uri="{FF2B5EF4-FFF2-40B4-BE49-F238E27FC236}">
                <a16:creationId xmlns:a16="http://schemas.microsoft.com/office/drawing/2014/main" id="{91BFD066-C94F-8C22-A842-3A696823A4FC}"/>
              </a:ext>
            </a:extLst>
          </p:cNvPr>
          <p:cNvSpPr txBox="1"/>
          <p:nvPr/>
        </p:nvSpPr>
        <p:spPr>
          <a:xfrm>
            <a:off x="628650" y="2726870"/>
            <a:ext cx="8001000" cy="2169825"/>
          </a:xfrm>
          <a:prstGeom prst="rect">
            <a:avLst/>
          </a:prstGeom>
          <a:noFill/>
        </p:spPr>
        <p:txBody>
          <a:bodyPr wrap="square">
            <a:spAutoFit/>
          </a:bodyPr>
          <a:lstStyle/>
          <a:p>
            <a:pPr>
              <a:spcBef>
                <a:spcPts val="563"/>
              </a:spcBef>
              <a:spcAft>
                <a:spcPts val="563"/>
              </a:spcAft>
            </a:pPr>
            <a:r>
              <a:rPr lang="en-GB" sz="1350" b="1" dirty="0">
                <a:solidFill>
                  <a:srgbClr val="000000"/>
                </a:solidFill>
                <a:latin typeface="Arial" panose="020B0604020202020204" pitchFamily="34" charset="0"/>
                <a:ea typeface="Times New Roman" panose="02020603050405020304" pitchFamily="18" charset="0"/>
              </a:rPr>
              <a:t>1.13.2</a:t>
            </a:r>
            <a:r>
              <a:rPr lang="en-GB" sz="1350" dirty="0">
                <a:solidFill>
                  <a:srgbClr val="000000"/>
                </a:solidFill>
                <a:latin typeface="Arial" panose="020B0604020202020204" pitchFamily="34" charset="0"/>
                <a:ea typeface="Times New Roman" panose="02020603050405020304" pitchFamily="18" charset="0"/>
              </a:rPr>
              <a:t> A proposal to establish such a group shall include recommendations regarding its constitution and terms of reference, including criteria for membership, bearing in mind the requirement for sufficient representation of affected interests while at the same time limiting its size as far as possible in order to ensure its efficient operation. </a:t>
            </a:r>
            <a:r>
              <a:rPr lang="en-GB" sz="1350" strike="sngStrike" dirty="0">
                <a:solidFill>
                  <a:srgbClr val="FF0000"/>
                </a:solidFill>
                <a:latin typeface="Arial" panose="020B0604020202020204" pitchFamily="34" charset="0"/>
                <a:ea typeface="Times New Roman" panose="02020603050405020304" pitchFamily="18" charset="0"/>
              </a:rPr>
              <a:t>Members of advisory groups shall be Committee officers, individuals nominated by National Bodies and/or, as relevant, by A-liaison organizations. </a:t>
            </a:r>
            <a:r>
              <a:rPr lang="en-GB" sz="1350" dirty="0">
                <a:solidFill>
                  <a:srgbClr val="FF0000"/>
                </a:solidFill>
                <a:latin typeface="Arial" panose="020B0604020202020204" pitchFamily="34" charset="0"/>
                <a:ea typeface="Times New Roman" panose="02020603050405020304" pitchFamily="18" charset="0"/>
              </a:rPr>
              <a:t>Members of advisory groups may include Committee officers, individuals nominated by National Bodies (either individuals representing their own expert opinion or individuals representing the interests of their National Body</a:t>
            </a:r>
            <a:r>
              <a:rPr lang="en-GB" sz="1350" strike="sngStrike" dirty="0">
                <a:solidFill>
                  <a:srgbClr val="FF0000"/>
                </a:solidFill>
                <a:latin typeface="Arial" panose="020B0604020202020204" pitchFamily="34" charset="0"/>
                <a:ea typeface="Times New Roman" panose="02020603050405020304" pitchFamily="18" charset="0"/>
              </a:rPr>
              <a:t> </a:t>
            </a:r>
            <a:r>
              <a:rPr lang="en-GB" sz="1350" dirty="0">
                <a:solidFill>
                  <a:srgbClr val="FF0000"/>
                </a:solidFill>
                <a:latin typeface="Arial" panose="020B0604020202020204" pitchFamily="34" charset="0"/>
                <a:ea typeface="Times New Roman" panose="02020603050405020304" pitchFamily="18" charset="0"/>
              </a:rPr>
              <a:t>and representatives of liaison organizations. </a:t>
            </a:r>
            <a:r>
              <a:rPr lang="en-GB" sz="1350" dirty="0">
                <a:solidFill>
                  <a:srgbClr val="000000"/>
                </a:solidFill>
                <a:latin typeface="Arial" panose="020B0604020202020204" pitchFamily="34" charset="0"/>
                <a:ea typeface="Times New Roman" panose="02020603050405020304" pitchFamily="18" charset="0"/>
              </a:rPr>
              <a:t>The </a:t>
            </a:r>
            <a:r>
              <a:rPr lang="en-GB" sz="1350" strike="sngStrike" dirty="0">
                <a:solidFill>
                  <a:srgbClr val="FF0000"/>
                </a:solidFill>
                <a:latin typeface="Arial" panose="020B0604020202020204" pitchFamily="34" charset="0"/>
                <a:ea typeface="Times New Roman" panose="02020603050405020304" pitchFamily="18" charset="0"/>
              </a:rPr>
              <a:t>parent </a:t>
            </a:r>
            <a:r>
              <a:rPr lang="en-GB" sz="1350" dirty="0">
                <a:solidFill>
                  <a:srgbClr val="000000"/>
                </a:solidFill>
                <a:latin typeface="Arial" panose="020B0604020202020204" pitchFamily="34" charset="0"/>
                <a:ea typeface="Times New Roman" panose="02020603050405020304" pitchFamily="18" charset="0"/>
              </a:rPr>
              <a:t>committee shall approve the </a:t>
            </a:r>
            <a:r>
              <a:rPr lang="en-GB" sz="1350" dirty="0">
                <a:solidFill>
                  <a:srgbClr val="FF0000"/>
                </a:solidFill>
                <a:latin typeface="Arial" panose="020B0604020202020204" pitchFamily="34" charset="0"/>
                <a:ea typeface="Times New Roman" panose="02020603050405020304" pitchFamily="18" charset="0"/>
              </a:rPr>
              <a:t>appointment of the convenor, </a:t>
            </a:r>
            <a:r>
              <a:rPr lang="en-GB" sz="1350" strike="sngStrike" dirty="0">
                <a:solidFill>
                  <a:srgbClr val="FF0000"/>
                </a:solidFill>
                <a:latin typeface="Arial" panose="020B0604020202020204" pitchFamily="34" charset="0"/>
                <a:ea typeface="Times New Roman" panose="02020603050405020304" pitchFamily="18" charset="0"/>
              </a:rPr>
              <a:t>final constitution </a:t>
            </a:r>
            <a:r>
              <a:rPr lang="en-GB" sz="1350" dirty="0">
                <a:solidFill>
                  <a:srgbClr val="FF0000"/>
                </a:solidFill>
                <a:latin typeface="Arial" panose="020B0604020202020204" pitchFamily="34" charset="0"/>
                <a:ea typeface="Times New Roman" panose="02020603050405020304" pitchFamily="18" charset="0"/>
              </a:rPr>
              <a:t>type of membership and </a:t>
            </a:r>
            <a:r>
              <a:rPr lang="en-GB" sz="1350" dirty="0">
                <a:solidFill>
                  <a:srgbClr val="000000"/>
                </a:solidFill>
                <a:latin typeface="Arial" panose="020B0604020202020204" pitchFamily="34" charset="0"/>
                <a:ea typeface="Times New Roman" panose="02020603050405020304" pitchFamily="18" charset="0"/>
              </a:rPr>
              <a:t>the terms of reference prior to the establishment </a:t>
            </a:r>
            <a:r>
              <a:rPr lang="en-GB" sz="1350" strike="sngStrike" dirty="0">
                <a:solidFill>
                  <a:srgbClr val="FF0000"/>
                </a:solidFill>
                <a:latin typeface="Arial" panose="020B0604020202020204" pitchFamily="34" charset="0"/>
                <a:ea typeface="Times New Roman" panose="02020603050405020304" pitchFamily="18" charset="0"/>
              </a:rPr>
              <a:t>of any nominations to</a:t>
            </a:r>
            <a:r>
              <a:rPr lang="en-GB" sz="1350" dirty="0">
                <a:solidFill>
                  <a:srgbClr val="000000"/>
                </a:solidFill>
                <a:latin typeface="Arial" panose="020B0604020202020204" pitchFamily="34" charset="0"/>
                <a:ea typeface="Times New Roman" panose="02020603050405020304" pitchFamily="18" charset="0"/>
              </a:rPr>
              <a:t> </a:t>
            </a:r>
            <a:r>
              <a:rPr lang="en-GB" sz="1350" dirty="0">
                <a:solidFill>
                  <a:srgbClr val="FF0000"/>
                </a:solidFill>
                <a:latin typeface="Arial" panose="020B0604020202020204" pitchFamily="34" charset="0"/>
                <a:ea typeface="Times New Roman" panose="02020603050405020304" pitchFamily="18" charset="0"/>
              </a:rPr>
              <a:t>of </a:t>
            </a:r>
            <a:r>
              <a:rPr lang="en-GB" sz="1350" dirty="0">
                <a:solidFill>
                  <a:srgbClr val="000000"/>
                </a:solidFill>
                <a:latin typeface="Arial" panose="020B0604020202020204" pitchFamily="34" charset="0"/>
                <a:ea typeface="Times New Roman" panose="02020603050405020304" pitchFamily="18" charset="0"/>
              </a:rPr>
              <a:t>the advisory group </a:t>
            </a:r>
            <a:r>
              <a:rPr lang="en-GB" sz="1350" dirty="0">
                <a:solidFill>
                  <a:srgbClr val="FF0000"/>
                </a:solidFill>
                <a:latin typeface="Arial" panose="020B0604020202020204" pitchFamily="34" charset="0"/>
                <a:ea typeface="Times New Roman" panose="02020603050405020304" pitchFamily="18" charset="0"/>
              </a:rPr>
              <a:t>and nominations to it</a:t>
            </a:r>
            <a:r>
              <a:rPr lang="en-GB" sz="1350" dirty="0">
                <a:solidFill>
                  <a:srgbClr val="000000"/>
                </a:solidFill>
                <a:latin typeface="Arial" panose="020B0604020202020204" pitchFamily="34" charset="0"/>
                <a:ea typeface="Times New Roman" panose="02020603050405020304" pitchFamily="18" charset="0"/>
              </a:rPr>
              <a:t>.</a:t>
            </a:r>
            <a:endParaRPr lang="en-GB" sz="1500" dirty="0">
              <a:solidFill>
                <a:srgbClr val="000000"/>
              </a:solidFill>
              <a:latin typeface="Arial" panose="020B0604020202020204" pitchFamily="34" charset="0"/>
              <a:ea typeface="Times New Roman" panose="02020603050405020304" pitchFamily="18" charset="0"/>
            </a:endParaRPr>
          </a:p>
        </p:txBody>
      </p:sp>
      <p:sp>
        <p:nvSpPr>
          <p:cNvPr id="5" name="Slide Number Placeholder 1">
            <a:extLst>
              <a:ext uri="{FF2B5EF4-FFF2-40B4-BE49-F238E27FC236}">
                <a16:creationId xmlns:a16="http://schemas.microsoft.com/office/drawing/2014/main" id="{63746C42-CCD9-618A-FDCB-676A3A443C8C}"/>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13</a:t>
            </a:fld>
            <a:endParaRPr lang="fr-CH" sz="1000" dirty="0">
              <a:solidFill>
                <a:schemeClr val="bg1">
                  <a:lumMod val="50000"/>
                </a:schemeClr>
              </a:solidFill>
            </a:endParaRPr>
          </a:p>
        </p:txBody>
      </p:sp>
    </p:spTree>
    <p:extLst>
      <p:ext uri="{BB962C8B-B14F-4D97-AF65-F5344CB8AC3E}">
        <p14:creationId xmlns:p14="http://schemas.microsoft.com/office/powerpoint/2010/main" val="104174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4BFC-D041-4299-88D5-67FFFAAC2561}"/>
              </a:ext>
            </a:extLst>
          </p:cNvPr>
          <p:cNvSpPr>
            <a:spLocks noGrp="1"/>
          </p:cNvSpPr>
          <p:nvPr>
            <p:ph type="title"/>
          </p:nvPr>
        </p:nvSpPr>
        <p:spPr>
          <a:xfrm>
            <a:off x="251520" y="123479"/>
            <a:ext cx="8263830" cy="50405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Ad hoc groups</a:t>
            </a:r>
          </a:p>
        </p:txBody>
      </p:sp>
      <p:sp>
        <p:nvSpPr>
          <p:cNvPr id="3" name="Content Placeholder 2">
            <a:extLst>
              <a:ext uri="{FF2B5EF4-FFF2-40B4-BE49-F238E27FC236}">
                <a16:creationId xmlns:a16="http://schemas.microsoft.com/office/drawing/2014/main" id="{D1738AB4-0BF5-4491-B05F-E30A0BC9D435}"/>
              </a:ext>
            </a:extLst>
          </p:cNvPr>
          <p:cNvSpPr>
            <a:spLocks noGrp="1"/>
          </p:cNvSpPr>
          <p:nvPr>
            <p:ph sz="half" idx="1"/>
          </p:nvPr>
        </p:nvSpPr>
        <p:spPr>
          <a:xfrm>
            <a:off x="251520" y="771550"/>
            <a:ext cx="8190351" cy="3418613"/>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About ad hoc groups operation in Clause 1.14</a:t>
            </a:r>
          </a:p>
          <a:p>
            <a:pPr marL="0" lvl="1" indent="0">
              <a:spcBef>
                <a:spcPts val="600"/>
              </a:spcBef>
              <a:buNone/>
            </a:pPr>
            <a:endParaRPr lang="en-GB" sz="1600" b="0" dirty="0"/>
          </a:p>
          <a:p>
            <a:pPr marL="0" lvl="1" indent="0">
              <a:spcBef>
                <a:spcPts val="600"/>
              </a:spcBef>
              <a:buNone/>
            </a:pPr>
            <a:r>
              <a:rPr lang="en-GB" sz="1600" b="0" dirty="0"/>
              <a:t>The concept of ad hoc groups is extended to topics outside the strict context of a plenary meeting</a:t>
            </a:r>
          </a:p>
          <a:p>
            <a:pPr marL="285750" lvl="1" indent="-285750">
              <a:spcBef>
                <a:spcPts val="600"/>
              </a:spcBef>
            </a:pPr>
            <a:r>
              <a:rPr lang="en-GB" sz="1600" b="0" dirty="0"/>
              <a:t>More open membership: change from “shall be” to “may include”</a:t>
            </a:r>
          </a:p>
          <a:p>
            <a:pPr marL="285750" lvl="1" indent="-285750">
              <a:spcBef>
                <a:spcPts val="600"/>
              </a:spcBef>
            </a:pPr>
            <a:r>
              <a:rPr lang="en-GB" sz="1600" b="0" dirty="0"/>
              <a:t>Clarification of the type of membership: members acting as individual experts or representative of their country</a:t>
            </a:r>
          </a:p>
          <a:p>
            <a:pPr marL="285750" lvl="1" indent="-285750">
              <a:spcBef>
                <a:spcPts val="600"/>
              </a:spcBef>
            </a:pPr>
            <a:r>
              <a:rPr lang="en-GB" sz="1600" b="0" dirty="0"/>
              <a:t>Clarification that the convenor and type of membership is a committee decision</a:t>
            </a:r>
          </a:p>
          <a:p>
            <a:pPr marL="285750" lvl="1" indent="-285750">
              <a:spcBef>
                <a:spcPts val="600"/>
              </a:spcBef>
            </a:pPr>
            <a:r>
              <a:rPr lang="en-GB" sz="1600" b="0" dirty="0"/>
              <a:t>Ad hoc groups would be disbanded when their work is completed</a:t>
            </a:r>
          </a:p>
        </p:txBody>
      </p:sp>
      <p:sp>
        <p:nvSpPr>
          <p:cNvPr id="4" name="Slide Number Placeholder 1">
            <a:extLst>
              <a:ext uri="{FF2B5EF4-FFF2-40B4-BE49-F238E27FC236}">
                <a16:creationId xmlns:a16="http://schemas.microsoft.com/office/drawing/2014/main" id="{B4A2F8AD-FBA8-99D9-2D47-B088820751E6}"/>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14</a:t>
            </a:fld>
            <a:endParaRPr lang="fr-CH" sz="1000" dirty="0">
              <a:solidFill>
                <a:schemeClr val="bg1">
                  <a:lumMod val="50000"/>
                </a:schemeClr>
              </a:solidFill>
            </a:endParaRPr>
          </a:p>
        </p:txBody>
      </p:sp>
    </p:spTree>
    <p:extLst>
      <p:ext uri="{BB962C8B-B14F-4D97-AF65-F5344CB8AC3E}">
        <p14:creationId xmlns:p14="http://schemas.microsoft.com/office/powerpoint/2010/main" val="15218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D78F78-1711-4BAA-B2DF-8D7EEFCBC7C7}"/>
              </a:ext>
            </a:extLst>
          </p:cNvPr>
          <p:cNvSpPr txBox="1"/>
          <p:nvPr/>
        </p:nvSpPr>
        <p:spPr>
          <a:xfrm>
            <a:off x="499461" y="1152057"/>
            <a:ext cx="7803000" cy="3647152"/>
          </a:xfrm>
          <a:prstGeom prst="rect">
            <a:avLst/>
          </a:prstGeom>
          <a:noFill/>
        </p:spPr>
        <p:txBody>
          <a:bodyPr wrap="square">
            <a:spAutoFit/>
          </a:bodyPr>
          <a:lstStyle/>
          <a:p>
            <a:pPr>
              <a:spcAft>
                <a:spcPts val="600"/>
              </a:spcAft>
            </a:pPr>
            <a:r>
              <a:rPr lang="en-GB" sz="1350" b="1" dirty="0">
                <a:solidFill>
                  <a:srgbClr val="000000"/>
                </a:solidFill>
                <a:latin typeface="Arial" panose="020B0604020202020204" pitchFamily="34" charset="0"/>
                <a:ea typeface="Times New Roman" panose="02020603050405020304" pitchFamily="18" charset="0"/>
              </a:rPr>
              <a:t>1.14 Ad hoc groups </a:t>
            </a:r>
            <a:endParaRPr lang="en-GB" sz="1350" dirty="0">
              <a:solidFill>
                <a:srgbClr val="000000"/>
              </a:solidFill>
              <a:latin typeface="Arial" panose="020B0604020202020204" pitchFamily="34" charset="0"/>
              <a:ea typeface="Times New Roman" panose="02020603050405020304" pitchFamily="18" charset="0"/>
            </a:endParaRPr>
          </a:p>
          <a:p>
            <a:pPr>
              <a:spcAft>
                <a:spcPts val="563"/>
              </a:spcAft>
            </a:pPr>
            <a:r>
              <a:rPr lang="en-GB" sz="1350" dirty="0">
                <a:solidFill>
                  <a:srgbClr val="000000"/>
                </a:solidFill>
                <a:latin typeface="Arial" panose="020B0604020202020204" pitchFamily="34" charset="0"/>
                <a:ea typeface="Times New Roman" panose="02020603050405020304" pitchFamily="18" charset="0"/>
              </a:rPr>
              <a:t>Committees may establish ad hoc groups, the purpose of which is to study a precisely defined problem on which the group reports to its parent committee </a:t>
            </a:r>
            <a:r>
              <a:rPr lang="en-GB" sz="1350" strike="sngStrike" dirty="0">
                <a:solidFill>
                  <a:srgbClr val="FF0000"/>
                </a:solidFill>
                <a:latin typeface="Arial" panose="020B0604020202020204" pitchFamily="34" charset="0"/>
                <a:ea typeface="Times New Roman" panose="02020603050405020304" pitchFamily="18" charset="0"/>
              </a:rPr>
              <a:t>at the same meeting, or at the latest at the next meeting</a:t>
            </a:r>
            <a:r>
              <a:rPr lang="en-GB" sz="1350" dirty="0">
                <a:solidFill>
                  <a:srgbClr val="000000"/>
                </a:solidFill>
                <a:latin typeface="Arial" panose="020B0604020202020204" pitchFamily="34" charset="0"/>
                <a:ea typeface="Times New Roman" panose="02020603050405020304" pitchFamily="18" charset="0"/>
              </a:rPr>
              <a:t>.</a:t>
            </a:r>
          </a:p>
          <a:p>
            <a:pPr>
              <a:spcAft>
                <a:spcPts val="563"/>
              </a:spcAft>
            </a:pPr>
            <a:r>
              <a:rPr lang="en-GB" sz="1350" strike="sngStrike" dirty="0">
                <a:solidFill>
                  <a:srgbClr val="FF0000"/>
                </a:solidFill>
                <a:latin typeface="Arial" panose="020B0604020202020204" pitchFamily="34" charset="0"/>
                <a:ea typeface="Times New Roman" panose="02020603050405020304" pitchFamily="18" charset="0"/>
              </a:rPr>
              <a:t>The membership of an ad hoc group shall be chosen from the delegates present at the meeting of the parent committee, supplemented, if necessary, by experts appointed by the Committee.</a:t>
            </a:r>
            <a:r>
              <a:rPr lang="en-GB" sz="1350" dirty="0">
                <a:solidFill>
                  <a:srgbClr val="FF0000"/>
                </a:solidFill>
                <a:latin typeface="Arial" panose="020B0604020202020204" pitchFamily="34" charset="0"/>
                <a:ea typeface="Times New Roman" panose="02020603050405020304" pitchFamily="18" charset="0"/>
              </a:rPr>
              <a:t> Members of ad hoc groups may include Committee officers, individuals nominated by National Bodies (as appropriate, either individuals representing their own expert opinion or individuals representing the interests of their National Body) and representatives of liaison organizations. The committee shall approve the appointment of the convenor, type of membership, terms of reference and target date for completion of the work prior to the establishment of the ad hoc group and nominations to it.</a:t>
            </a:r>
            <a:r>
              <a:rPr lang="en-GB" sz="1350" dirty="0">
                <a:solidFill>
                  <a:srgbClr val="FF0000"/>
                </a:solidFill>
                <a:latin typeface="Arial" panose="020B0604020202020204" pitchFamily="34" charset="0"/>
                <a:ea typeface="MS PGothic" panose="020B0600070205080204" pitchFamily="34" charset="-128"/>
              </a:rPr>
              <a:t> </a:t>
            </a:r>
            <a:r>
              <a:rPr lang="en-GB" sz="1350" strike="sngStrike" dirty="0">
                <a:solidFill>
                  <a:srgbClr val="FF0000"/>
                </a:solidFill>
                <a:latin typeface="Arial" panose="020B0604020202020204" pitchFamily="34" charset="0"/>
                <a:ea typeface="Times New Roman" panose="02020603050405020304" pitchFamily="18" charset="0"/>
              </a:rPr>
              <a:t>The membership of an ad hoc group shall be chosen from the participants present at the meeting of parent committee, supplemented, if necessary, by experts appointed by the committee. The parent committee shall also appoint a convenor.</a:t>
            </a:r>
            <a:endParaRPr lang="en-GB" sz="1350" dirty="0">
              <a:solidFill>
                <a:srgbClr val="000000"/>
              </a:solidFill>
              <a:latin typeface="Arial" panose="020B0604020202020204" pitchFamily="34" charset="0"/>
              <a:ea typeface="Times New Roman" panose="02020603050405020304" pitchFamily="18" charset="0"/>
            </a:endParaRPr>
          </a:p>
          <a:p>
            <a:pPr>
              <a:spcAft>
                <a:spcPts val="600"/>
              </a:spcAft>
            </a:pPr>
            <a:r>
              <a:rPr lang="en-GB" sz="1350" strike="sngStrike" dirty="0">
                <a:solidFill>
                  <a:srgbClr val="FF0000"/>
                </a:solidFill>
                <a:latin typeface="Arial" panose="020B0604020202020204" pitchFamily="34" charset="0"/>
                <a:ea typeface="Times New Roman" panose="02020603050405020304" pitchFamily="18" charset="0"/>
              </a:rPr>
              <a:t>An ad hoc group</a:t>
            </a:r>
            <a:r>
              <a:rPr lang="en-GB" sz="1350" dirty="0">
                <a:solidFill>
                  <a:srgbClr val="000000"/>
                </a:solidFill>
                <a:latin typeface="Arial" panose="020B0604020202020204" pitchFamily="34" charset="0"/>
                <a:ea typeface="Times New Roman" panose="02020603050405020304" pitchFamily="18" charset="0"/>
              </a:rPr>
              <a:t> </a:t>
            </a:r>
            <a:r>
              <a:rPr lang="en-GB" sz="1350" dirty="0">
                <a:solidFill>
                  <a:srgbClr val="FF0000"/>
                </a:solidFill>
                <a:latin typeface="Arial" panose="020B0604020202020204" pitchFamily="34" charset="0"/>
                <a:ea typeface="Times New Roman" panose="02020603050405020304" pitchFamily="18" charset="0"/>
              </a:rPr>
              <a:t>The committee </a:t>
            </a:r>
            <a:r>
              <a:rPr lang="en-GB" sz="1350" dirty="0">
                <a:solidFill>
                  <a:srgbClr val="000000"/>
                </a:solidFill>
                <a:latin typeface="Arial" panose="020B0604020202020204" pitchFamily="34" charset="0"/>
                <a:ea typeface="Times New Roman" panose="02020603050405020304" pitchFamily="18" charset="0"/>
              </a:rPr>
              <a:t>shall </a:t>
            </a:r>
            <a:r>
              <a:rPr lang="en-GB" sz="1350" dirty="0">
                <a:solidFill>
                  <a:srgbClr val="FF0000"/>
                </a:solidFill>
                <a:latin typeface="Arial" panose="020B0604020202020204" pitchFamily="34" charset="0"/>
                <a:ea typeface="Times New Roman" panose="02020603050405020304" pitchFamily="18" charset="0"/>
                <a:cs typeface="Calibri" panose="020F0502020204030204" pitchFamily="34" charset="0"/>
              </a:rPr>
              <a:t>disband the ad hoc group</a:t>
            </a:r>
            <a:r>
              <a:rPr lang="en-GB" sz="1350" dirty="0">
                <a:solidFill>
                  <a:srgbClr val="000000"/>
                </a:solidFill>
                <a:latin typeface="Arial" panose="020B0604020202020204" pitchFamily="34" charset="0"/>
                <a:ea typeface="Times New Roman" panose="02020603050405020304" pitchFamily="18" charset="0"/>
              </a:rPr>
              <a:t> </a:t>
            </a:r>
            <a:r>
              <a:rPr lang="en-GB" sz="1350" strike="sngStrike" dirty="0">
                <a:solidFill>
                  <a:srgbClr val="FF0000"/>
                </a:solidFill>
                <a:latin typeface="Arial" panose="020B0604020202020204" pitchFamily="34" charset="0"/>
                <a:ea typeface="Times New Roman" panose="02020603050405020304" pitchFamily="18" charset="0"/>
              </a:rPr>
              <a:t>be automatically disbanded</a:t>
            </a:r>
            <a:r>
              <a:rPr lang="en-GB" sz="1350" dirty="0">
                <a:solidFill>
                  <a:srgbClr val="FF0000"/>
                </a:solidFill>
                <a:latin typeface="Arial" panose="020B0604020202020204" pitchFamily="34" charset="0"/>
                <a:ea typeface="Times New Roman" panose="02020603050405020304" pitchFamily="18" charset="0"/>
              </a:rPr>
              <a:t> </a:t>
            </a:r>
            <a:r>
              <a:rPr lang="en-GB" sz="1350" strike="sngStrike" dirty="0">
                <a:solidFill>
                  <a:srgbClr val="FF0000"/>
                </a:solidFill>
                <a:latin typeface="Arial" panose="020B0604020202020204" pitchFamily="34" charset="0"/>
                <a:ea typeface="Times New Roman" panose="02020603050405020304" pitchFamily="18" charset="0"/>
              </a:rPr>
              <a:t>at the meeting to which </a:t>
            </a:r>
            <a:r>
              <a:rPr lang="en-GB" sz="1350" dirty="0">
                <a:solidFill>
                  <a:srgbClr val="FF0000"/>
                </a:solidFill>
                <a:latin typeface="Arial" panose="020B0604020202020204" pitchFamily="34" charset="0"/>
                <a:ea typeface="Times New Roman" panose="02020603050405020304" pitchFamily="18" charset="0"/>
              </a:rPr>
              <a:t>when </a:t>
            </a:r>
            <a:r>
              <a:rPr lang="en-GB" sz="1350" dirty="0">
                <a:solidFill>
                  <a:srgbClr val="000000"/>
                </a:solidFill>
                <a:latin typeface="Arial" panose="020B0604020202020204" pitchFamily="34" charset="0"/>
                <a:ea typeface="Times New Roman" panose="02020603050405020304" pitchFamily="18" charset="0"/>
              </a:rPr>
              <a:t>it has </a:t>
            </a:r>
            <a:r>
              <a:rPr lang="en-GB" sz="1350" strike="sngStrike" dirty="0">
                <a:solidFill>
                  <a:srgbClr val="FF0000"/>
                </a:solidFill>
                <a:latin typeface="Arial" panose="020B0604020202020204" pitchFamily="34" charset="0"/>
                <a:ea typeface="Times New Roman" panose="02020603050405020304" pitchFamily="18" charset="0"/>
              </a:rPr>
              <a:t>presented its report. </a:t>
            </a:r>
            <a:r>
              <a:rPr lang="en-GB" sz="1350" dirty="0">
                <a:solidFill>
                  <a:srgbClr val="FF0000"/>
                </a:solidFill>
                <a:latin typeface="Arial" panose="020B0604020202020204" pitchFamily="34" charset="0"/>
                <a:ea typeface="Times New Roman" panose="02020603050405020304" pitchFamily="18" charset="0"/>
              </a:rPr>
              <a:t>completed its work.</a:t>
            </a:r>
            <a:endParaRPr lang="en-GB" sz="1350" dirty="0">
              <a:solidFill>
                <a:srgbClr val="000000"/>
              </a:solidFill>
              <a:latin typeface="Arial" panose="020B0604020202020204" pitchFamily="34" charset="0"/>
              <a:ea typeface="Times New Roman" panose="02020603050405020304" pitchFamily="18" charset="0"/>
            </a:endParaRPr>
          </a:p>
        </p:txBody>
      </p:sp>
      <p:sp>
        <p:nvSpPr>
          <p:cNvPr id="7" name="Title 1">
            <a:extLst>
              <a:ext uri="{FF2B5EF4-FFF2-40B4-BE49-F238E27FC236}">
                <a16:creationId xmlns:a16="http://schemas.microsoft.com/office/drawing/2014/main" id="{D0E454A2-596A-B89C-4AF4-0D05666AE1C5}"/>
              </a:ext>
            </a:extLst>
          </p:cNvPr>
          <p:cNvSpPr txBox="1">
            <a:spLocks/>
          </p:cNvSpPr>
          <p:nvPr/>
        </p:nvSpPr>
        <p:spPr>
          <a:xfrm>
            <a:off x="251520" y="123479"/>
            <a:ext cx="8341391" cy="576063"/>
          </a:xfrm>
          <a:prstGeom prst="rect">
            <a:avLst/>
          </a:prstGeo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lvl1pPr fontAlgn="base">
              <a:spcBef>
                <a:spcPct val="0"/>
              </a:spcBef>
              <a:spcAft>
                <a:spcPct val="0"/>
              </a:spcAft>
              <a:buNone/>
              <a:defRPr lang="fr-CH" sz="2700" b="1" cap="none" spc="0">
                <a:ln w="11430"/>
                <a:solidFill>
                  <a:srgbClr val="0060A9"/>
                </a:solidFill>
                <a:effectLst/>
                <a:latin typeface="Arial" pitchFamily="34" charset="0"/>
                <a:cs typeface="Arial" pitchFamily="34" charset="0"/>
              </a:defRPr>
            </a:lvl1pPr>
          </a:lstStyle>
          <a:p>
            <a:r>
              <a:rPr lang="en-GB" dirty="0"/>
              <a:t>Ad hoc groups</a:t>
            </a:r>
          </a:p>
        </p:txBody>
      </p:sp>
      <p:sp>
        <p:nvSpPr>
          <p:cNvPr id="4" name="Slide Number Placeholder 1">
            <a:extLst>
              <a:ext uri="{FF2B5EF4-FFF2-40B4-BE49-F238E27FC236}">
                <a16:creationId xmlns:a16="http://schemas.microsoft.com/office/drawing/2014/main" id="{DCF16926-246F-64F4-EFF4-2CC1CEB9404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15</a:t>
            </a:fld>
            <a:endParaRPr lang="fr-CH" sz="1000" dirty="0">
              <a:solidFill>
                <a:schemeClr val="bg1">
                  <a:lumMod val="50000"/>
                </a:schemeClr>
              </a:solidFill>
            </a:endParaRPr>
          </a:p>
        </p:txBody>
      </p:sp>
    </p:spTree>
    <p:extLst>
      <p:ext uri="{BB962C8B-B14F-4D97-AF65-F5344CB8AC3E}">
        <p14:creationId xmlns:p14="http://schemas.microsoft.com/office/powerpoint/2010/main" val="81826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252F-AA49-46F1-9BA3-19749A27D345}"/>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Preparatory stage (Clause 2.4) </a:t>
            </a:r>
          </a:p>
        </p:txBody>
      </p:sp>
      <p:sp>
        <p:nvSpPr>
          <p:cNvPr id="3" name="Content Placeholder 2">
            <a:extLst>
              <a:ext uri="{FF2B5EF4-FFF2-40B4-BE49-F238E27FC236}">
                <a16:creationId xmlns:a16="http://schemas.microsoft.com/office/drawing/2014/main" id="{FA0EBABD-F8EB-4778-B1BC-47D01363DA6D}"/>
              </a:ext>
            </a:extLst>
          </p:cNvPr>
          <p:cNvSpPr>
            <a:spLocks noGrp="1"/>
          </p:cNvSpPr>
          <p:nvPr>
            <p:ph sz="half" idx="1"/>
          </p:nvPr>
        </p:nvSpPr>
        <p:spPr>
          <a:xfrm>
            <a:off x="251520" y="771551"/>
            <a:ext cx="8263830" cy="792087"/>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About the Project Leader reporting line in Clause 2.4.5</a:t>
            </a:r>
          </a:p>
          <a:p>
            <a:pPr marL="0" lvl="1" indent="0">
              <a:spcBef>
                <a:spcPts val="600"/>
              </a:spcBef>
              <a:buNone/>
            </a:pPr>
            <a:r>
              <a:rPr lang="en-GB" sz="1600" b="0" dirty="0"/>
              <a:t>Clarifies the reporting line of the project leader</a:t>
            </a:r>
          </a:p>
        </p:txBody>
      </p:sp>
      <p:sp>
        <p:nvSpPr>
          <p:cNvPr id="5" name="TextBox 4">
            <a:extLst>
              <a:ext uri="{FF2B5EF4-FFF2-40B4-BE49-F238E27FC236}">
                <a16:creationId xmlns:a16="http://schemas.microsoft.com/office/drawing/2014/main" id="{B9FBD430-527E-40E5-AC62-8EE5FA26D7AC}"/>
              </a:ext>
            </a:extLst>
          </p:cNvPr>
          <p:cNvSpPr txBox="1"/>
          <p:nvPr/>
        </p:nvSpPr>
        <p:spPr>
          <a:xfrm>
            <a:off x="628650" y="2688226"/>
            <a:ext cx="7886700" cy="1338828"/>
          </a:xfrm>
          <a:prstGeom prst="rect">
            <a:avLst/>
          </a:prstGeom>
          <a:noFill/>
        </p:spPr>
        <p:txBody>
          <a:bodyPr wrap="square">
            <a:spAutoFit/>
          </a:bodyPr>
          <a:lstStyle/>
          <a:p>
            <a:pPr>
              <a:spcAft>
                <a:spcPts val="600"/>
              </a:spcAft>
            </a:pPr>
            <a:r>
              <a:rPr lang="en-GB" sz="1350" b="1" dirty="0">
                <a:solidFill>
                  <a:srgbClr val="000000"/>
                </a:solidFill>
                <a:latin typeface="Arial" panose="020B0604020202020204" pitchFamily="34" charset="0"/>
                <a:ea typeface="Times New Roman" panose="02020603050405020304" pitchFamily="18" charset="0"/>
              </a:rPr>
              <a:t>2.4.5</a:t>
            </a:r>
            <a:r>
              <a:rPr lang="en-GB" sz="1350" dirty="0">
                <a:solidFill>
                  <a:srgbClr val="000000"/>
                </a:solidFill>
                <a:latin typeface="Arial" panose="020B0604020202020204" pitchFamily="34" charset="0"/>
                <a:ea typeface="Times New Roman" panose="02020603050405020304" pitchFamily="18" charset="0"/>
              </a:rPr>
              <a:t> The project leader is responsible for the development of the project and will normally convene and chair any meetings of the working group </a:t>
            </a:r>
            <a:r>
              <a:rPr lang="en-GB" sz="1350" dirty="0">
                <a:solidFill>
                  <a:srgbClr val="FF0000"/>
                </a:solidFill>
                <a:latin typeface="Arial" panose="020B0604020202020204" pitchFamily="34" charset="0"/>
                <a:ea typeface="Times New Roman" panose="02020603050405020304" pitchFamily="18" charset="0"/>
              </a:rPr>
              <a:t>related to the project. For projects registered directly under the committee, the project leader reports to the committee officers. For projects registered under a WG, the project leader reports to the convenor of the WG. Work continues until consensus is reached on the proposed text.</a:t>
            </a:r>
            <a:r>
              <a:rPr lang="en-GB" sz="1350" dirty="0">
                <a:solidFill>
                  <a:srgbClr val="000000"/>
                </a:solidFill>
                <a:latin typeface="Arial" panose="020B0604020202020204" pitchFamily="34" charset="0"/>
                <a:ea typeface="Times New Roman" panose="02020603050405020304" pitchFamily="18" charset="0"/>
              </a:rPr>
              <a:t> The </a:t>
            </a:r>
            <a:r>
              <a:rPr lang="en-GB" sz="1350" dirty="0">
                <a:latin typeface="Arial" panose="020B0604020202020204" pitchFamily="34" charset="0"/>
                <a:ea typeface="Times New Roman" panose="02020603050405020304" pitchFamily="18" charset="0"/>
              </a:rPr>
              <a:t>project leader </a:t>
            </a:r>
            <a:r>
              <a:rPr lang="en-GB" sz="1350" dirty="0">
                <a:solidFill>
                  <a:srgbClr val="000000"/>
                </a:solidFill>
                <a:latin typeface="Arial" panose="020B0604020202020204" pitchFamily="34" charset="0"/>
                <a:ea typeface="Times New Roman" panose="02020603050405020304" pitchFamily="18" charset="0"/>
              </a:rPr>
              <a:t>may invite a member of the working group to act as its secretary.</a:t>
            </a:r>
          </a:p>
        </p:txBody>
      </p:sp>
      <p:sp>
        <p:nvSpPr>
          <p:cNvPr id="6" name="Slide Number Placeholder 1">
            <a:extLst>
              <a:ext uri="{FF2B5EF4-FFF2-40B4-BE49-F238E27FC236}">
                <a16:creationId xmlns:a16="http://schemas.microsoft.com/office/drawing/2014/main" id="{CDD1FCE2-CF1A-D0D3-DACB-CE061E13C618}"/>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16</a:t>
            </a:fld>
            <a:endParaRPr lang="fr-CH" sz="1000" dirty="0">
              <a:solidFill>
                <a:schemeClr val="bg1">
                  <a:lumMod val="50000"/>
                </a:schemeClr>
              </a:solidFill>
            </a:endParaRPr>
          </a:p>
        </p:txBody>
      </p:sp>
    </p:spTree>
    <p:extLst>
      <p:ext uri="{BB962C8B-B14F-4D97-AF65-F5344CB8AC3E}">
        <p14:creationId xmlns:p14="http://schemas.microsoft.com/office/powerpoint/2010/main" val="365534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A496-D3D5-4D11-A073-9790E4541487}"/>
              </a:ext>
            </a:extLst>
          </p:cNvPr>
          <p:cNvSpPr>
            <a:spLocks noGrp="1"/>
          </p:cNvSpPr>
          <p:nvPr>
            <p:ph type="title"/>
          </p:nvPr>
        </p:nvSpPr>
        <p:spPr>
          <a:xfrm>
            <a:off x="251520" y="123479"/>
            <a:ext cx="8263830" cy="753708"/>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Committee Stage - Chairs responsibilities</a:t>
            </a:r>
          </a:p>
        </p:txBody>
      </p:sp>
      <p:sp>
        <p:nvSpPr>
          <p:cNvPr id="3" name="Content Placeholder 2">
            <a:extLst>
              <a:ext uri="{FF2B5EF4-FFF2-40B4-BE49-F238E27FC236}">
                <a16:creationId xmlns:a16="http://schemas.microsoft.com/office/drawing/2014/main" id="{55E7ABC0-FBC8-4DAA-B57F-88EBF471AC1A}"/>
              </a:ext>
            </a:extLst>
          </p:cNvPr>
          <p:cNvSpPr>
            <a:spLocks noGrp="1"/>
          </p:cNvSpPr>
          <p:nvPr>
            <p:ph sz="half" idx="1"/>
          </p:nvPr>
        </p:nvSpPr>
        <p:spPr>
          <a:xfrm>
            <a:off x="251520" y="771549"/>
            <a:ext cx="8263830" cy="1694551"/>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About Chair responsibilities for the decision after CD ballot in Clause 1.8.2</a:t>
            </a:r>
          </a:p>
          <a:p>
            <a:pPr marL="285750" lvl="1" indent="-285750">
              <a:spcBef>
                <a:spcPts val="600"/>
              </a:spcBef>
            </a:pPr>
            <a:r>
              <a:rPr lang="en-GB" sz="1600" b="0" dirty="0"/>
              <a:t>Clarify the type of meetings conducted bay the Chair (plenary meetings and not WG meetings)</a:t>
            </a:r>
          </a:p>
          <a:p>
            <a:pPr marL="285750" lvl="1" indent="-285750">
              <a:spcBef>
                <a:spcPts val="600"/>
              </a:spcBef>
            </a:pPr>
            <a:r>
              <a:rPr lang="en-GB" sz="1600" b="0" dirty="0"/>
              <a:t>Clarify that the Chair makes the decision following the CD ballot</a:t>
            </a:r>
          </a:p>
        </p:txBody>
      </p:sp>
      <p:sp>
        <p:nvSpPr>
          <p:cNvPr id="5" name="TextBox 4">
            <a:extLst>
              <a:ext uri="{FF2B5EF4-FFF2-40B4-BE49-F238E27FC236}">
                <a16:creationId xmlns:a16="http://schemas.microsoft.com/office/drawing/2014/main" id="{8ECAE0DA-A7E0-4D54-9343-365BFC2DEBA0}"/>
              </a:ext>
            </a:extLst>
          </p:cNvPr>
          <p:cNvSpPr txBox="1"/>
          <p:nvPr/>
        </p:nvSpPr>
        <p:spPr>
          <a:xfrm>
            <a:off x="849084" y="2677399"/>
            <a:ext cx="7576459" cy="1466363"/>
          </a:xfrm>
          <a:prstGeom prst="rect">
            <a:avLst/>
          </a:prstGeom>
          <a:noFill/>
        </p:spPr>
        <p:txBody>
          <a:bodyPr wrap="square">
            <a:spAutoFit/>
          </a:bodyPr>
          <a:lstStyle/>
          <a:p>
            <a:pPr algn="just">
              <a:lnSpc>
                <a:spcPct val="107000"/>
              </a:lnSpc>
              <a:spcAft>
                <a:spcPts val="600"/>
              </a:spcAft>
            </a:pPr>
            <a:r>
              <a:rPr lang="en-GB" sz="1350" b="1" dirty="0">
                <a:solidFill>
                  <a:srgbClr val="000000"/>
                </a:solidFill>
                <a:latin typeface="Arial" panose="020B0604020202020204" pitchFamily="34" charset="0"/>
                <a:ea typeface="Cambria" panose="02040503050406030204" pitchFamily="18" charset="0"/>
              </a:rPr>
              <a:t>1.8.2 Responsibilities</a:t>
            </a:r>
            <a:endParaRPr lang="en-GB" sz="1350" dirty="0">
              <a:solidFill>
                <a:srgbClr val="000000"/>
              </a:solidFill>
              <a:latin typeface="Arial" panose="020B0604020202020204" pitchFamily="34" charset="0"/>
              <a:ea typeface="Times New Roman" panose="02020603050405020304" pitchFamily="18" charset="0"/>
            </a:endParaRPr>
          </a:p>
          <a:p>
            <a:pPr>
              <a:spcAft>
                <a:spcPts val="600"/>
              </a:spcAft>
            </a:pPr>
            <a:r>
              <a:rPr lang="en-GB" sz="1350" dirty="0">
                <a:solidFill>
                  <a:srgbClr val="000000"/>
                </a:solidFill>
                <a:latin typeface="Arial" panose="020B0604020202020204" pitchFamily="34" charset="0"/>
                <a:ea typeface="Times New Roman" panose="02020603050405020304" pitchFamily="18" charset="0"/>
              </a:rPr>
              <a:t>[…]</a:t>
            </a:r>
          </a:p>
          <a:p>
            <a:pPr algn="just">
              <a:lnSpc>
                <a:spcPct val="107000"/>
              </a:lnSpc>
              <a:spcAft>
                <a:spcPts val="600"/>
              </a:spcAft>
            </a:pPr>
            <a:r>
              <a:rPr lang="en-GB" sz="1350" dirty="0">
                <a:solidFill>
                  <a:srgbClr val="000000"/>
                </a:solidFill>
                <a:latin typeface="Arial" panose="020B0604020202020204" pitchFamily="34" charset="0"/>
                <a:ea typeface="Cambria" panose="02040503050406030204" pitchFamily="18" charset="0"/>
              </a:rPr>
              <a:t>c) conduct </a:t>
            </a:r>
            <a:r>
              <a:rPr lang="en-GB" sz="1350" dirty="0">
                <a:solidFill>
                  <a:srgbClr val="FF0000"/>
                </a:solidFill>
                <a:latin typeface="Arial" panose="020B0604020202020204" pitchFamily="34" charset="0"/>
                <a:ea typeface="Cambria" panose="02040503050406030204" pitchFamily="18" charset="0"/>
              </a:rPr>
              <a:t>Committee </a:t>
            </a:r>
            <a:r>
              <a:rPr lang="en-GB" sz="1350" dirty="0">
                <a:solidFill>
                  <a:srgbClr val="000000"/>
                </a:solidFill>
                <a:latin typeface="Arial" panose="020B0604020202020204" pitchFamily="34" charset="0"/>
                <a:ea typeface="Cambria" panose="02040503050406030204" pitchFamily="18" charset="0"/>
              </a:rPr>
              <a:t>meetings with a view to reaching agreement on committee drafts (see 2.5);</a:t>
            </a:r>
            <a:endParaRPr lang="en-GB" sz="1350" dirty="0">
              <a:solidFill>
                <a:srgbClr val="000000"/>
              </a:solidFill>
              <a:latin typeface="Arial" panose="020B0604020202020204" pitchFamily="34" charset="0"/>
              <a:ea typeface="Times New Roman" panose="02020603050405020304" pitchFamily="18" charset="0"/>
            </a:endParaRPr>
          </a:p>
          <a:p>
            <a:pPr>
              <a:spcAft>
                <a:spcPts val="600"/>
              </a:spcAft>
            </a:pPr>
            <a:r>
              <a:rPr lang="en-GB" sz="1350" dirty="0">
                <a:solidFill>
                  <a:srgbClr val="000000"/>
                </a:solidFill>
                <a:latin typeface="Arial" panose="020B0604020202020204" pitchFamily="34" charset="0"/>
                <a:ea typeface="Times New Roman" panose="02020603050405020304" pitchFamily="18" charset="0"/>
              </a:rPr>
              <a:t>[…]</a:t>
            </a:r>
          </a:p>
          <a:p>
            <a:pPr algn="just">
              <a:lnSpc>
                <a:spcPct val="107000"/>
              </a:lnSpc>
              <a:spcAft>
                <a:spcPts val="600"/>
              </a:spcAft>
            </a:pPr>
            <a:r>
              <a:rPr lang="en-GB" sz="1350" dirty="0">
                <a:solidFill>
                  <a:srgbClr val="000000"/>
                </a:solidFill>
                <a:latin typeface="Arial" panose="020B0604020202020204" pitchFamily="34" charset="0"/>
                <a:ea typeface="Times New Roman" panose="02020603050405020304" pitchFamily="18" charset="0"/>
              </a:rPr>
              <a:t>f) take appropriate decisions at the </a:t>
            </a:r>
            <a:r>
              <a:rPr lang="en-GB" sz="1350" dirty="0">
                <a:solidFill>
                  <a:srgbClr val="FF0000"/>
                </a:solidFill>
                <a:latin typeface="Arial" panose="020B0604020202020204" pitchFamily="34" charset="0"/>
                <a:ea typeface="Times New Roman" panose="02020603050405020304" pitchFamily="18" charset="0"/>
              </a:rPr>
              <a:t>committee stage (see 2.5) and </a:t>
            </a:r>
            <a:r>
              <a:rPr lang="en-GB" sz="1350" dirty="0">
                <a:solidFill>
                  <a:srgbClr val="000000"/>
                </a:solidFill>
                <a:latin typeface="Arial" panose="020B0604020202020204" pitchFamily="34" charset="0"/>
                <a:ea typeface="Times New Roman" panose="02020603050405020304" pitchFamily="18" charset="0"/>
              </a:rPr>
              <a:t>enquiry stage (see 2.6);</a:t>
            </a:r>
          </a:p>
        </p:txBody>
      </p:sp>
      <p:sp>
        <p:nvSpPr>
          <p:cNvPr id="6" name="Slide Number Placeholder 1">
            <a:extLst>
              <a:ext uri="{FF2B5EF4-FFF2-40B4-BE49-F238E27FC236}">
                <a16:creationId xmlns:a16="http://schemas.microsoft.com/office/drawing/2014/main" id="{52070974-798C-E661-26A0-01050D2DEF1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17</a:t>
            </a:fld>
            <a:endParaRPr lang="fr-CH" sz="1000" dirty="0">
              <a:solidFill>
                <a:schemeClr val="bg1">
                  <a:lumMod val="50000"/>
                </a:schemeClr>
              </a:solidFill>
            </a:endParaRPr>
          </a:p>
        </p:txBody>
      </p:sp>
    </p:spTree>
    <p:extLst>
      <p:ext uri="{BB962C8B-B14F-4D97-AF65-F5344CB8AC3E}">
        <p14:creationId xmlns:p14="http://schemas.microsoft.com/office/powerpoint/2010/main" val="41837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Committee Stage</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0"/>
            <a:ext cx="8263830" cy="1466720"/>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To clarify the process for CD stage in Clause 2.5.3</a:t>
            </a:r>
          </a:p>
          <a:p>
            <a:pPr marL="285750" lvl="1" indent="-285750">
              <a:spcBef>
                <a:spcPts val="600"/>
              </a:spcBef>
            </a:pPr>
            <a:r>
              <a:rPr lang="en-GB" sz="1600" b="0" dirty="0"/>
              <a:t>The term “appropriate group” was introduced to accommodate JTC 1 which sometimes establish ad hoc groups to address comments</a:t>
            </a:r>
          </a:p>
          <a:p>
            <a:pPr marL="285750" lvl="1" indent="-285750">
              <a:spcBef>
                <a:spcPts val="600"/>
              </a:spcBef>
            </a:pPr>
            <a:r>
              <a:rPr lang="en-GB" sz="1600" b="0" dirty="0"/>
              <a:t>Adding the term “revised committee draft” for clarification purpose</a:t>
            </a:r>
          </a:p>
        </p:txBody>
      </p:sp>
      <p:sp>
        <p:nvSpPr>
          <p:cNvPr id="4" name="TextBox 3">
            <a:extLst>
              <a:ext uri="{FF2B5EF4-FFF2-40B4-BE49-F238E27FC236}">
                <a16:creationId xmlns:a16="http://schemas.microsoft.com/office/drawing/2014/main" id="{9CF98939-B621-FE67-50A4-C3F6A08FBA36}"/>
              </a:ext>
            </a:extLst>
          </p:cNvPr>
          <p:cNvSpPr txBox="1"/>
          <p:nvPr/>
        </p:nvSpPr>
        <p:spPr>
          <a:xfrm>
            <a:off x="628650" y="2303879"/>
            <a:ext cx="7886700" cy="2269852"/>
          </a:xfrm>
          <a:prstGeom prst="rect">
            <a:avLst/>
          </a:prstGeom>
          <a:noFill/>
        </p:spPr>
        <p:txBody>
          <a:bodyPr wrap="square">
            <a:spAutoFit/>
          </a:bodyPr>
          <a:lstStyle/>
          <a:p>
            <a:pPr>
              <a:spcAft>
                <a:spcPts val="600"/>
              </a:spcAft>
            </a:pPr>
            <a:r>
              <a:rPr lang="en-GB" sz="1350" b="1" dirty="0">
                <a:solidFill>
                  <a:srgbClr val="000000"/>
                </a:solidFill>
                <a:latin typeface="Arial" panose="020B0604020202020204" pitchFamily="34" charset="0"/>
                <a:ea typeface="Times New Roman" panose="02020603050405020304" pitchFamily="18" charset="0"/>
              </a:rPr>
              <a:t>2.5.3</a:t>
            </a:r>
            <a:r>
              <a:rPr lang="en-GB" sz="1350" dirty="0">
                <a:solidFill>
                  <a:srgbClr val="000000"/>
                </a:solidFill>
                <a:latin typeface="Arial" panose="020B0604020202020204" pitchFamily="34" charset="0"/>
                <a:ea typeface="Times New Roman" panose="02020603050405020304" pitchFamily="18" charset="0"/>
              </a:rPr>
              <a:t> </a:t>
            </a:r>
          </a:p>
          <a:p>
            <a:pPr>
              <a:spcAft>
                <a:spcPts val="600"/>
              </a:spcAft>
            </a:pPr>
            <a:r>
              <a:rPr lang="en-GB" sz="135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203597" indent="-203597">
              <a:spcAft>
                <a:spcPts val="600"/>
              </a:spcAft>
            </a:pPr>
            <a:r>
              <a:rPr lang="en-GB" sz="1350" dirty="0">
                <a:solidFill>
                  <a:srgbClr val="000000"/>
                </a:solidFill>
                <a:latin typeface="Arial" panose="020B0604020202020204" pitchFamily="34" charset="0"/>
                <a:ea typeface="Times New Roman" panose="02020603050405020304" pitchFamily="18" charset="0"/>
              </a:rPr>
              <a:t>a)  to discuss the committee draft and comments at the next meeting </a:t>
            </a:r>
            <a:r>
              <a:rPr lang="en-GB" sz="1350" dirty="0">
                <a:solidFill>
                  <a:srgbClr val="FF0000"/>
                </a:solidFill>
                <a:latin typeface="Arial" panose="020B0604020202020204" pitchFamily="34" charset="0"/>
                <a:ea typeface="Times New Roman" panose="02020603050405020304" pitchFamily="18" charset="0"/>
              </a:rPr>
              <a:t>of the appropriate group, which would typically be the working group to which the project is assigned, as determined by the committee for this purpose</a:t>
            </a:r>
            <a:r>
              <a:rPr lang="en-GB" sz="1350" dirty="0">
                <a:solidFill>
                  <a:srgbClr val="000000"/>
                </a:solidFill>
                <a:latin typeface="Arial" panose="020B0604020202020204" pitchFamily="34" charset="0"/>
                <a:ea typeface="Times New Roman" panose="02020603050405020304" pitchFamily="18" charset="0"/>
              </a:rPr>
              <a:t>, or </a:t>
            </a:r>
          </a:p>
          <a:p>
            <a:pPr marL="203597" indent="-203597">
              <a:spcAft>
                <a:spcPts val="600"/>
              </a:spcAft>
            </a:pPr>
            <a:r>
              <a:rPr lang="en-GB" sz="1350" dirty="0">
                <a:solidFill>
                  <a:srgbClr val="000000"/>
                </a:solidFill>
                <a:latin typeface="Arial" panose="020B0604020202020204" pitchFamily="34" charset="0"/>
                <a:ea typeface="Times New Roman" panose="02020603050405020304" pitchFamily="18" charset="0"/>
              </a:rPr>
              <a:t>b)  to circulate a revised committee draft for consideration, or </a:t>
            </a:r>
          </a:p>
          <a:p>
            <a:pPr marL="203597" indent="-203597">
              <a:spcAft>
                <a:spcPts val="600"/>
              </a:spcAft>
            </a:pPr>
            <a:r>
              <a:rPr lang="en-GB" sz="1350" dirty="0">
                <a:solidFill>
                  <a:srgbClr val="000000"/>
                </a:solidFill>
                <a:latin typeface="Arial" panose="020B0604020202020204" pitchFamily="34" charset="0"/>
                <a:ea typeface="Times New Roman" panose="02020603050405020304" pitchFamily="18" charset="0"/>
              </a:rPr>
              <a:t>c)  to register the committee draft </a:t>
            </a:r>
            <a:r>
              <a:rPr lang="en-GB" sz="1350" dirty="0">
                <a:solidFill>
                  <a:srgbClr val="FF0000"/>
                </a:solidFill>
                <a:latin typeface="Arial" panose="020B0604020202020204" pitchFamily="34" charset="0"/>
                <a:ea typeface="Times New Roman" panose="02020603050405020304" pitchFamily="18" charset="0"/>
              </a:rPr>
              <a:t>or revised committee draft </a:t>
            </a:r>
            <a:r>
              <a:rPr lang="en-GB" sz="1350" dirty="0">
                <a:solidFill>
                  <a:srgbClr val="000000"/>
                </a:solidFill>
                <a:latin typeface="Arial" panose="020B0604020202020204" pitchFamily="34" charset="0"/>
                <a:ea typeface="Times New Roman" panose="02020603050405020304" pitchFamily="18" charset="0"/>
              </a:rPr>
              <a:t>for the enquiry stage (see 2.6). </a:t>
            </a:r>
            <a:r>
              <a:rPr lang="en-GB" sz="1350" dirty="0">
                <a:solidFill>
                  <a:srgbClr val="FF0000"/>
                </a:solidFill>
                <a:latin typeface="Arial" panose="020B0604020202020204" pitchFamily="34" charset="0"/>
                <a:ea typeface="Times New Roman" panose="02020603050405020304" pitchFamily="18" charset="0"/>
              </a:rPr>
              <a:t>In the  case  of  Technical  Specification,  Publicly  Available  Specification  or  Technical  Report there is no enquiry stage (See 3.1.1, 3.2.1 and 3.3.1 for the approval and publication)</a:t>
            </a:r>
            <a:r>
              <a:rPr lang="en-GB" sz="1350" dirty="0">
                <a:solidFill>
                  <a:srgbClr val="000000"/>
                </a:solidFill>
                <a:latin typeface="Arial" panose="020B0604020202020204" pitchFamily="34" charset="0"/>
                <a:ea typeface="Times New Roman" panose="02020603050405020304" pitchFamily="18" charset="0"/>
              </a:rPr>
              <a:t>. </a:t>
            </a:r>
          </a:p>
        </p:txBody>
      </p:sp>
      <p:sp>
        <p:nvSpPr>
          <p:cNvPr id="5" name="Slide Number Placeholder 1">
            <a:extLst>
              <a:ext uri="{FF2B5EF4-FFF2-40B4-BE49-F238E27FC236}">
                <a16:creationId xmlns:a16="http://schemas.microsoft.com/office/drawing/2014/main" id="{F6A5E8A1-FC83-40E6-AC98-3F2AF1FD6D4C}"/>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18</a:t>
            </a:fld>
            <a:endParaRPr lang="fr-CH" sz="1000" dirty="0">
              <a:solidFill>
                <a:schemeClr val="bg1">
                  <a:lumMod val="50000"/>
                </a:schemeClr>
              </a:solidFill>
            </a:endParaRPr>
          </a:p>
        </p:txBody>
      </p:sp>
    </p:spTree>
    <p:extLst>
      <p:ext uri="{BB962C8B-B14F-4D97-AF65-F5344CB8AC3E}">
        <p14:creationId xmlns:p14="http://schemas.microsoft.com/office/powerpoint/2010/main" val="9786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Committee Stage</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0"/>
            <a:ext cx="8415183" cy="2039477"/>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To clarify the process for CD stage in Clause 2.5.5</a:t>
            </a:r>
          </a:p>
          <a:p>
            <a:pPr marL="285750" lvl="1" indent="-285750">
              <a:spcBef>
                <a:spcPts val="600"/>
              </a:spcBef>
            </a:pPr>
            <a:r>
              <a:rPr lang="en-GB" sz="1600" b="0" dirty="0"/>
              <a:t>Clarification that the responsibility for the consensus evaluation is to the Chair (questions received about who was judging that consensus was obtained)</a:t>
            </a:r>
          </a:p>
          <a:p>
            <a:pPr marL="285750" lvl="1" indent="-285750">
              <a:spcBef>
                <a:spcPts val="600"/>
              </a:spcBef>
            </a:pPr>
            <a:r>
              <a:rPr lang="en-GB" sz="1600" b="0" dirty="0"/>
              <a:t>Text added to highlight that WG meetings after the circulation of the CD should focus on comments resolution</a:t>
            </a:r>
          </a:p>
        </p:txBody>
      </p:sp>
      <p:sp>
        <p:nvSpPr>
          <p:cNvPr id="4" name="TextBox 3">
            <a:extLst>
              <a:ext uri="{FF2B5EF4-FFF2-40B4-BE49-F238E27FC236}">
                <a16:creationId xmlns:a16="http://schemas.microsoft.com/office/drawing/2014/main" id="{4D166210-0F5F-F3D1-FB5B-2AA71E9D421E}"/>
              </a:ext>
            </a:extLst>
          </p:cNvPr>
          <p:cNvSpPr txBox="1"/>
          <p:nvPr/>
        </p:nvSpPr>
        <p:spPr>
          <a:xfrm>
            <a:off x="563335" y="2723238"/>
            <a:ext cx="7952015" cy="1962076"/>
          </a:xfrm>
          <a:prstGeom prst="rect">
            <a:avLst/>
          </a:prstGeom>
          <a:noFill/>
        </p:spPr>
        <p:txBody>
          <a:bodyPr wrap="square">
            <a:spAutoFit/>
          </a:bodyPr>
          <a:lstStyle/>
          <a:p>
            <a:pPr>
              <a:tabLst>
                <a:tab pos="342900" algn="l"/>
              </a:tabLst>
            </a:pPr>
            <a:endParaRPr lang="en-GB" sz="1350" dirty="0">
              <a:latin typeface="Arial" panose="020B0604020202020204" pitchFamily="34" charset="0"/>
              <a:ea typeface="MS Mincho" panose="02020609040205080304" pitchFamily="49" charset="-128"/>
              <a:cs typeface="Times New Roman" panose="02020603050405020304" pitchFamily="18" charset="0"/>
            </a:endParaRPr>
          </a:p>
          <a:p>
            <a:pPr>
              <a:tabLst>
                <a:tab pos="342900" algn="l"/>
              </a:tabLst>
            </a:pPr>
            <a:r>
              <a:rPr lang="en-GB" sz="1350" b="1" dirty="0">
                <a:latin typeface="Arial" panose="020B0604020202020204" pitchFamily="34" charset="0"/>
                <a:ea typeface="MS Mincho" panose="02020609040205080304" pitchFamily="49" charset="-128"/>
                <a:cs typeface="Times New Roman" panose="02020603050405020304" pitchFamily="18" charset="0"/>
              </a:rPr>
              <a:t>2.5.5</a:t>
            </a:r>
            <a:r>
              <a:rPr lang="en-GB" sz="1350" dirty="0">
                <a:latin typeface="Arial" panose="020B0604020202020204" pitchFamily="34" charset="0"/>
                <a:ea typeface="MS Mincho" panose="02020609040205080304" pitchFamily="49" charset="-128"/>
                <a:cs typeface="Times New Roman" panose="02020603050405020304" pitchFamily="18" charset="0"/>
              </a:rPr>
              <a:t>	Consideration of successive committee drafts shall continue until consensus of the P-members of the Committee </a:t>
            </a:r>
            <a:r>
              <a:rPr lang="en-GB" sz="1350" dirty="0">
                <a:solidFill>
                  <a:srgbClr val="FF0000"/>
                </a:solidFill>
                <a:latin typeface="Arial" panose="020B0604020202020204" pitchFamily="34" charset="0"/>
                <a:ea typeface="MS Mincho" panose="02020609040205080304" pitchFamily="49" charset="-128"/>
                <a:cs typeface="Times New Roman" panose="02020603050405020304" pitchFamily="18" charset="0"/>
              </a:rPr>
              <a:t>as judged by the Chair </a:t>
            </a:r>
            <a:r>
              <a:rPr lang="en-GB" sz="1350" dirty="0">
                <a:latin typeface="Arial" panose="020B0604020202020204" pitchFamily="34" charset="0"/>
                <a:ea typeface="MS Mincho" panose="02020609040205080304" pitchFamily="49" charset="-128"/>
                <a:cs typeface="Times New Roman" panose="02020603050405020304" pitchFamily="18" charset="0"/>
              </a:rPr>
              <a:t>has been obtained or a decision to abandon or defer the project has been made.</a:t>
            </a:r>
          </a:p>
          <a:p>
            <a:pPr>
              <a:tabLst>
                <a:tab pos="342900" algn="l"/>
              </a:tabLst>
            </a:pPr>
            <a:endParaRPr lang="en-GB" sz="1350" dirty="0">
              <a:latin typeface="Cambria" panose="02040503050406030204" pitchFamily="18" charset="0"/>
              <a:ea typeface="MS Mincho" panose="02020609040205080304" pitchFamily="49" charset="-128"/>
              <a:cs typeface="Times New Roman" panose="02020603050405020304" pitchFamily="18" charset="0"/>
            </a:endParaRPr>
          </a:p>
          <a:p>
            <a:pPr algn="just"/>
            <a:r>
              <a:rPr lang="en-GB" sz="1350" dirty="0">
                <a:solidFill>
                  <a:srgbClr val="FF0000"/>
                </a:solidFill>
                <a:latin typeface="Arial" panose="020B0604020202020204" pitchFamily="34" charset="0"/>
                <a:ea typeface="Cambria" panose="02040503050406030204" pitchFamily="18" charset="0"/>
              </a:rPr>
              <a:t>Consideration of successive committee drafts should be focused on resolving the comments raised by National Bodies and liaison organizations for the purpose of achieving </a:t>
            </a:r>
            <a:r>
              <a:rPr lang="en-GB" sz="1350" dirty="0">
                <a:solidFill>
                  <a:srgbClr val="FF0000"/>
                </a:solidFill>
                <a:latin typeface="Arial" panose="020B0604020202020204" pitchFamily="34" charset="0"/>
                <a:ea typeface="Times New Roman" panose="02020603050405020304" pitchFamily="18" charset="0"/>
              </a:rPr>
              <a:t>consensus of the P-members of the Committee</a:t>
            </a:r>
            <a:r>
              <a:rPr lang="en-GB" sz="1350" dirty="0">
                <a:solidFill>
                  <a:srgbClr val="FF0000"/>
                </a:solidFill>
                <a:latin typeface="Arial" panose="020B0604020202020204" pitchFamily="34" charset="0"/>
                <a:ea typeface="Cambria" panose="02040503050406030204" pitchFamily="18" charset="0"/>
              </a:rPr>
              <a:t> (see 2.5.2).</a:t>
            </a:r>
            <a:endParaRPr lang="en-GB" sz="1350" dirty="0">
              <a:solidFill>
                <a:srgbClr val="000000"/>
              </a:solidFill>
              <a:latin typeface="Arial" panose="020B0604020202020204" pitchFamily="34" charset="0"/>
              <a:ea typeface="Times New Roman" panose="02020603050405020304" pitchFamily="18" charset="0"/>
            </a:endParaRPr>
          </a:p>
          <a:p>
            <a:pPr>
              <a:tabLst>
                <a:tab pos="342900" algn="l"/>
              </a:tabLst>
            </a:pPr>
            <a:endParaRPr lang="en-GB" sz="135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Slide Number Placeholder 1">
            <a:extLst>
              <a:ext uri="{FF2B5EF4-FFF2-40B4-BE49-F238E27FC236}">
                <a16:creationId xmlns:a16="http://schemas.microsoft.com/office/drawing/2014/main" id="{0C898472-EC05-D6B6-C7E2-9DDC23DEB045}"/>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19</a:t>
            </a:fld>
            <a:endParaRPr lang="fr-CH" sz="1000" dirty="0">
              <a:solidFill>
                <a:schemeClr val="bg1">
                  <a:lumMod val="50000"/>
                </a:schemeClr>
              </a:solidFill>
            </a:endParaRPr>
          </a:p>
        </p:txBody>
      </p:sp>
    </p:spTree>
    <p:extLst>
      <p:ext uri="{BB962C8B-B14F-4D97-AF65-F5344CB8AC3E}">
        <p14:creationId xmlns:p14="http://schemas.microsoft.com/office/powerpoint/2010/main" val="25628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C1559-BD42-493D-B0DE-981A10790EF1}"/>
              </a:ext>
            </a:extLst>
          </p:cNvPr>
          <p:cNvSpPr>
            <a:spLocks noGrp="1"/>
          </p:cNvSpPr>
          <p:nvPr>
            <p:ph type="title"/>
          </p:nvPr>
        </p:nvSpPr>
        <p:spPr>
          <a:xfrm>
            <a:off x="5011249" y="1469736"/>
            <a:ext cx="3605213" cy="964478"/>
          </a:xfrm>
        </p:spPr>
        <p:txBody>
          <a:bodyPr anchor="t">
            <a:normAutofit/>
          </a:bodyPr>
          <a:lstStyle/>
          <a:p>
            <a:r>
              <a:rPr lang="en-GB" dirty="0"/>
              <a:t>Changes in the Directives Part 1</a:t>
            </a:r>
          </a:p>
        </p:txBody>
      </p:sp>
      <p:pic>
        <p:nvPicPr>
          <p:cNvPr id="3" name="Picture 2">
            <a:extLst>
              <a:ext uri="{FF2B5EF4-FFF2-40B4-BE49-F238E27FC236}">
                <a16:creationId xmlns:a16="http://schemas.microsoft.com/office/drawing/2014/main" id="{79EA9082-FCF7-624D-5F75-6F97E79DC12B}"/>
              </a:ext>
            </a:extLst>
          </p:cNvPr>
          <p:cNvPicPr>
            <a:picLocks noChangeAspect="1"/>
          </p:cNvPicPr>
          <p:nvPr/>
        </p:nvPicPr>
        <p:blipFill rotWithShape="1">
          <a:blip r:embed="rId2"/>
          <a:srcRect r="410" b="632"/>
          <a:stretch/>
        </p:blipFill>
        <p:spPr>
          <a:xfrm>
            <a:off x="1" y="-1988"/>
            <a:ext cx="3643370" cy="5145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213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Committee Stage</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1"/>
            <a:ext cx="8263830" cy="1391358"/>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To clarify the process for CD stage in Clause 2.5.6</a:t>
            </a:r>
          </a:p>
          <a:p>
            <a:pPr marL="285750" lvl="1" indent="-285750">
              <a:spcBef>
                <a:spcPts val="600"/>
              </a:spcBef>
            </a:pPr>
            <a:r>
              <a:rPr lang="en-GB" sz="1600" b="0" dirty="0"/>
              <a:t>Clarification that the decision to go for CDV circulation is to the Chair</a:t>
            </a:r>
          </a:p>
          <a:p>
            <a:pPr marL="285750" lvl="1" indent="-285750">
              <a:spcBef>
                <a:spcPts val="600"/>
              </a:spcBef>
            </a:pPr>
            <a:r>
              <a:rPr lang="en-GB" sz="1600" b="0" dirty="0"/>
              <a:t>Clarification of the process in case of doubt about consensus by adding the reference to the “revised” CD modified to address the comments </a:t>
            </a:r>
          </a:p>
        </p:txBody>
      </p:sp>
      <p:sp>
        <p:nvSpPr>
          <p:cNvPr id="4" name="TextBox 3">
            <a:extLst>
              <a:ext uri="{FF2B5EF4-FFF2-40B4-BE49-F238E27FC236}">
                <a16:creationId xmlns:a16="http://schemas.microsoft.com/office/drawing/2014/main" id="{D7E3BD84-98A4-C1FE-EE18-7D72DB4A7571}"/>
              </a:ext>
            </a:extLst>
          </p:cNvPr>
          <p:cNvSpPr txBox="1"/>
          <p:nvPr/>
        </p:nvSpPr>
        <p:spPr>
          <a:xfrm>
            <a:off x="487973" y="2566158"/>
            <a:ext cx="7952015" cy="1546577"/>
          </a:xfrm>
          <a:prstGeom prst="rect">
            <a:avLst/>
          </a:prstGeom>
          <a:noFill/>
        </p:spPr>
        <p:txBody>
          <a:bodyPr wrap="square">
            <a:spAutoFit/>
          </a:bodyPr>
          <a:lstStyle/>
          <a:p>
            <a:pPr>
              <a:tabLst>
                <a:tab pos="342900" algn="l"/>
              </a:tabLst>
            </a:pPr>
            <a:r>
              <a:rPr lang="en-GB" sz="1350" b="1" dirty="0">
                <a:latin typeface="Arial" panose="020B0604020202020204" pitchFamily="34" charset="0"/>
                <a:ea typeface="MS Mincho" panose="02020609040205080304" pitchFamily="49" charset="-128"/>
                <a:cs typeface="Times New Roman" panose="02020603050405020304" pitchFamily="18" charset="0"/>
              </a:rPr>
              <a:t>2.5.6</a:t>
            </a:r>
            <a:r>
              <a:rPr lang="en-GB" sz="1350" dirty="0">
                <a:latin typeface="Arial" panose="020B0604020202020204" pitchFamily="34" charset="0"/>
                <a:ea typeface="MS Mincho" panose="02020609040205080304" pitchFamily="49" charset="-128"/>
                <a:cs typeface="Times New Roman" panose="02020603050405020304" pitchFamily="18" charset="0"/>
              </a:rPr>
              <a:t>	The decision to circulate an enquiry draft (see 2.6.1) shall be taken </a:t>
            </a:r>
            <a:r>
              <a:rPr lang="en-GB" sz="1350" dirty="0">
                <a:solidFill>
                  <a:srgbClr val="FF0000"/>
                </a:solidFill>
                <a:latin typeface="Arial" panose="020B0604020202020204" pitchFamily="34" charset="0"/>
                <a:ea typeface="MS Mincho" panose="02020609040205080304" pitchFamily="49" charset="-128"/>
                <a:cs typeface="Times New Roman" panose="02020603050405020304" pitchFamily="18" charset="0"/>
              </a:rPr>
              <a:t>by the Chair of the Committee</a:t>
            </a:r>
            <a:r>
              <a:rPr lang="en-GB" sz="1350" dirty="0">
                <a:latin typeface="Arial" panose="020B0604020202020204" pitchFamily="34" charset="0"/>
                <a:ea typeface="MS Mincho" panose="02020609040205080304" pitchFamily="49" charset="-128"/>
                <a:cs typeface="Times New Roman" panose="02020603050405020304" pitchFamily="18" charset="0"/>
              </a:rPr>
              <a:t> on the basis of the consensus </a:t>
            </a:r>
            <a:r>
              <a:rPr lang="en-GB" sz="1350" strike="sngStrike" dirty="0">
                <a:solidFill>
                  <a:srgbClr val="FF0000"/>
                </a:solidFill>
                <a:latin typeface="Arial" panose="020B0604020202020204" pitchFamily="34" charset="0"/>
                <a:ea typeface="MS Mincho" panose="02020609040205080304" pitchFamily="49" charset="-128"/>
                <a:cs typeface="Times New Roman" panose="02020603050405020304" pitchFamily="18" charset="0"/>
              </a:rPr>
              <a:t>principle</a:t>
            </a:r>
            <a:r>
              <a:rPr lang="en-GB" sz="1350" dirty="0">
                <a:solidFill>
                  <a:srgbClr val="FF0000"/>
                </a:solidFill>
                <a:latin typeface="Arial" panose="020B0604020202020204" pitchFamily="34" charset="0"/>
                <a:ea typeface="MS Mincho" panose="02020609040205080304" pitchFamily="49" charset="-128"/>
                <a:cs typeface="Times New Roman" panose="02020603050405020304" pitchFamily="18" charset="0"/>
              </a:rPr>
              <a:t> among the P-members</a:t>
            </a:r>
            <a:r>
              <a:rPr lang="en-GB" sz="1350" dirty="0">
                <a:latin typeface="Arial" panose="020B0604020202020204" pitchFamily="34" charset="0"/>
                <a:ea typeface="MS Mincho" panose="02020609040205080304" pitchFamily="49" charset="-128"/>
                <a:cs typeface="Times New Roman" panose="02020603050405020304" pitchFamily="18" charset="0"/>
              </a:rPr>
              <a:t>.</a:t>
            </a:r>
            <a:endParaRPr lang="en-GB" sz="1350" dirty="0">
              <a:latin typeface="Cambria" panose="02040503050406030204" pitchFamily="18" charset="0"/>
              <a:ea typeface="MS Mincho" panose="02020609040205080304" pitchFamily="49" charset="-128"/>
              <a:cs typeface="Times New Roman" panose="02020603050405020304" pitchFamily="18" charset="0"/>
            </a:endParaRPr>
          </a:p>
          <a:p>
            <a:r>
              <a:rPr lang="en-GB" sz="1350" dirty="0">
                <a:solidFill>
                  <a:srgbClr val="000000"/>
                </a:solidFill>
                <a:latin typeface="Arial" panose="020B0604020202020204" pitchFamily="34" charset="0"/>
                <a:ea typeface="Times New Roman" panose="02020603050405020304" pitchFamily="18" charset="0"/>
              </a:rPr>
              <a:t>[…]</a:t>
            </a:r>
          </a:p>
          <a:p>
            <a:r>
              <a:rPr lang="en-GB" sz="1350" dirty="0">
                <a:solidFill>
                  <a:srgbClr val="000000"/>
                </a:solidFill>
                <a:latin typeface="Arial" panose="020B0604020202020204" pitchFamily="34" charset="0"/>
                <a:ea typeface="Times New Roman" panose="02020603050405020304" pitchFamily="18" charset="0"/>
              </a:rPr>
              <a:t>In case of doubt concerning consensus </a:t>
            </a:r>
            <a:r>
              <a:rPr lang="en-GB" sz="1350" dirty="0">
                <a:solidFill>
                  <a:srgbClr val="FF0000"/>
                </a:solidFill>
                <a:latin typeface="Arial" panose="020B0604020202020204" pitchFamily="34" charset="0"/>
                <a:ea typeface="Times New Roman" panose="02020603050405020304" pitchFamily="18" charset="0"/>
              </a:rPr>
              <a:t>on a revised committee draft</a:t>
            </a:r>
            <a:r>
              <a:rPr lang="en-GB" sz="1350" dirty="0">
                <a:solidFill>
                  <a:srgbClr val="000000"/>
                </a:solidFill>
                <a:latin typeface="Arial" panose="020B0604020202020204" pitchFamily="34" charset="0"/>
                <a:ea typeface="Times New Roman" panose="02020603050405020304" pitchFamily="18" charset="0"/>
              </a:rPr>
              <a:t>, approval by a two-thirds majority of the P‑members of the committee voting may be deemed to be sufficient for the </a:t>
            </a:r>
            <a:r>
              <a:rPr lang="en-GB" sz="1350" dirty="0">
                <a:solidFill>
                  <a:srgbClr val="FF0000"/>
                </a:solidFill>
                <a:latin typeface="Arial" panose="020B0604020202020204" pitchFamily="34" charset="0"/>
                <a:ea typeface="Times New Roman" panose="02020603050405020304" pitchFamily="18" charset="0"/>
              </a:rPr>
              <a:t>revised</a:t>
            </a:r>
            <a:r>
              <a:rPr lang="en-GB" sz="1350" dirty="0">
                <a:solidFill>
                  <a:srgbClr val="000000"/>
                </a:solidFill>
                <a:latin typeface="Arial" panose="020B0604020202020204" pitchFamily="34" charset="0"/>
                <a:ea typeface="Times New Roman" panose="02020603050405020304" pitchFamily="18" charset="0"/>
              </a:rPr>
              <a:t> committee draft to be accepted for registration as an enquiry draft</a:t>
            </a:r>
            <a:r>
              <a:rPr lang="en-GB" sz="1350" strike="sngStrike" dirty="0">
                <a:solidFill>
                  <a:srgbClr val="FF0000"/>
                </a:solidFill>
                <a:latin typeface="Arial" panose="020B0604020202020204" pitchFamily="34" charset="0"/>
                <a:ea typeface="Times New Roman" panose="02020603050405020304" pitchFamily="18" charset="0"/>
              </a:rPr>
              <a:t>; however every attempt shall be made to resolve negative votes</a:t>
            </a:r>
            <a:r>
              <a:rPr lang="en-GB" sz="1350" dirty="0">
                <a:solidFill>
                  <a:srgbClr val="000000"/>
                </a:solidFill>
                <a:latin typeface="Arial" panose="020B0604020202020204" pitchFamily="34" charset="0"/>
                <a:ea typeface="Times New Roman" panose="02020603050405020304" pitchFamily="18" charset="0"/>
              </a:rPr>
              <a:t>.</a:t>
            </a:r>
            <a:endParaRPr lang="en-GB" sz="135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Slide Number Placeholder 1">
            <a:extLst>
              <a:ext uri="{FF2B5EF4-FFF2-40B4-BE49-F238E27FC236}">
                <a16:creationId xmlns:a16="http://schemas.microsoft.com/office/drawing/2014/main" id="{60F01EE3-A68C-6B3C-42A4-4F3E09C3FA8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20</a:t>
            </a:fld>
            <a:endParaRPr lang="fr-CH" sz="1000" dirty="0">
              <a:solidFill>
                <a:schemeClr val="bg1">
                  <a:lumMod val="50000"/>
                </a:schemeClr>
              </a:solidFill>
            </a:endParaRPr>
          </a:p>
        </p:txBody>
      </p:sp>
    </p:spTree>
    <p:extLst>
      <p:ext uri="{BB962C8B-B14F-4D97-AF65-F5344CB8AC3E}">
        <p14:creationId xmlns:p14="http://schemas.microsoft.com/office/powerpoint/2010/main" val="82204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4FDD-B937-4868-B965-9F7FC46CBEF2}"/>
              </a:ext>
            </a:extLst>
          </p:cNvPr>
          <p:cNvSpPr>
            <a:spLocks noGrp="1"/>
          </p:cNvSpPr>
          <p:nvPr>
            <p:ph type="title"/>
          </p:nvPr>
        </p:nvSpPr>
        <p:spPr>
          <a:xfrm>
            <a:off x="251520" y="123478"/>
            <a:ext cx="8263830" cy="648072"/>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Enquiry stage</a:t>
            </a:r>
          </a:p>
        </p:txBody>
      </p:sp>
      <p:sp>
        <p:nvSpPr>
          <p:cNvPr id="3" name="Content Placeholder 2">
            <a:extLst>
              <a:ext uri="{FF2B5EF4-FFF2-40B4-BE49-F238E27FC236}">
                <a16:creationId xmlns:a16="http://schemas.microsoft.com/office/drawing/2014/main" id="{EDC62988-EC84-4F39-AC12-44258B157F52}"/>
              </a:ext>
            </a:extLst>
          </p:cNvPr>
          <p:cNvSpPr>
            <a:spLocks noGrp="1"/>
          </p:cNvSpPr>
          <p:nvPr>
            <p:ph sz="half" idx="1"/>
          </p:nvPr>
        </p:nvSpPr>
        <p:spPr>
          <a:xfrm>
            <a:off x="251520" y="771550"/>
            <a:ext cx="8263830" cy="2220347"/>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To clarify the process for CDV stage and add a second CDV ballot in Clause </a:t>
            </a:r>
            <a:r>
              <a:rPr lang="en-GB" sz="1600" dirty="0">
                <a:solidFill>
                  <a:schemeClr val="tx1">
                    <a:lumMod val="65000"/>
                    <a:lumOff val="35000"/>
                  </a:schemeClr>
                </a:solidFill>
              </a:rPr>
              <a:t>2.6.4 </a:t>
            </a:r>
          </a:p>
          <a:p>
            <a:pPr marL="285750" lvl="1" indent="-285750">
              <a:spcBef>
                <a:spcPts val="600"/>
              </a:spcBef>
            </a:pPr>
            <a:r>
              <a:rPr lang="en-GB" sz="1600" b="0" dirty="0"/>
              <a:t>Introduction of “appropriate group” like for the CD stage</a:t>
            </a:r>
          </a:p>
          <a:p>
            <a:pPr marL="285750" lvl="1" indent="-285750">
              <a:spcBef>
                <a:spcPts val="600"/>
              </a:spcBef>
            </a:pPr>
            <a:r>
              <a:rPr lang="en-GB" sz="1600" b="0" dirty="0"/>
              <a:t>Optional second CDV ballot on an approved CDV</a:t>
            </a:r>
          </a:p>
          <a:p>
            <a:pPr marL="285750" lvl="1" indent="-285750">
              <a:spcBef>
                <a:spcPts val="600"/>
              </a:spcBef>
            </a:pPr>
            <a:r>
              <a:rPr lang="en-GB" sz="1600" b="0" dirty="0"/>
              <a:t>For rejected CDVs, the second ballot is shortened to 8 weeks</a:t>
            </a:r>
          </a:p>
          <a:p>
            <a:pPr marL="285750" lvl="1" indent="-285750">
              <a:spcBef>
                <a:spcPts val="600"/>
              </a:spcBef>
            </a:pPr>
            <a:r>
              <a:rPr lang="en-GB" sz="1600" b="0" dirty="0"/>
              <a:t>Clarification of the initiation stage for TS and PAS when a rejected CDV is converted into a TS or a PAS</a:t>
            </a:r>
          </a:p>
          <a:p>
            <a:pPr marL="285750" lvl="1" indent="-285750">
              <a:spcBef>
                <a:spcPts val="600"/>
              </a:spcBef>
            </a:pPr>
            <a:r>
              <a:rPr lang="en-GB" sz="1600" b="0" dirty="0"/>
              <a:t>Decision of cancellation of the project for rejected CDVs is to the committee</a:t>
            </a:r>
          </a:p>
        </p:txBody>
      </p:sp>
      <p:sp>
        <p:nvSpPr>
          <p:cNvPr id="5" name="Text Placeholder 2">
            <a:extLst>
              <a:ext uri="{FF2B5EF4-FFF2-40B4-BE49-F238E27FC236}">
                <a16:creationId xmlns:a16="http://schemas.microsoft.com/office/drawing/2014/main" id="{BFE29E42-2CA0-49B1-A832-215DA8183F1F}"/>
              </a:ext>
            </a:extLst>
          </p:cNvPr>
          <p:cNvSpPr txBox="1">
            <a:spLocks/>
          </p:cNvSpPr>
          <p:nvPr/>
        </p:nvSpPr>
        <p:spPr>
          <a:xfrm>
            <a:off x="628650" y="3258599"/>
            <a:ext cx="7397471" cy="1670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lumMod val="75000"/>
                  </a:schemeClr>
                </a:solidFill>
                <a:latin typeface="Arial Body"/>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350" dirty="0">
                <a:solidFill>
                  <a:srgbClr val="000000"/>
                </a:solidFill>
                <a:latin typeface="Arial" panose="020B0604020202020204" pitchFamily="34" charset="0"/>
                <a:ea typeface="Times New Roman" panose="02020603050405020304" pitchFamily="18" charset="0"/>
              </a:rPr>
              <a:t>2.6.4</a:t>
            </a:r>
            <a:r>
              <a:rPr lang="en-GB" sz="1350" b="0" dirty="0">
                <a:solidFill>
                  <a:srgbClr val="000000"/>
                </a:solidFill>
                <a:latin typeface="Arial" panose="020B0604020202020204" pitchFamily="34" charset="0"/>
                <a:ea typeface="Times New Roman" panose="02020603050405020304" pitchFamily="18" charset="0"/>
              </a:rPr>
              <a:t> On receipt of the results of the voting and any comments, </a:t>
            </a:r>
            <a:r>
              <a:rPr lang="en-GB" sz="1350" b="0" dirty="0">
                <a:solidFill>
                  <a:srgbClr val="FF0000"/>
                </a:solidFill>
                <a:latin typeface="Arial" panose="020B0604020202020204" pitchFamily="34" charset="0"/>
                <a:ea typeface="Times New Roman" panose="02020603050405020304" pitchFamily="18" charset="0"/>
              </a:rPr>
              <a:t>an</a:t>
            </a:r>
            <a:r>
              <a:rPr lang="en-GB" sz="1350" b="0" dirty="0">
                <a:solidFill>
                  <a:srgbClr val="000000"/>
                </a:solidFill>
                <a:latin typeface="Arial" panose="020B0604020202020204" pitchFamily="34" charset="0"/>
                <a:ea typeface="Times New Roman" panose="02020603050405020304" pitchFamily="18" charset="0"/>
              </a:rPr>
              <a:t> </a:t>
            </a:r>
            <a:r>
              <a:rPr lang="en-GB" sz="1350" b="0" dirty="0">
                <a:solidFill>
                  <a:srgbClr val="FF0000"/>
                </a:solidFill>
                <a:latin typeface="Arial" panose="020B0604020202020204" pitchFamily="34" charset="0"/>
                <a:ea typeface="Times New Roman" panose="02020603050405020304" pitchFamily="18" charset="0"/>
              </a:rPr>
              <a:t>appropriate group of the committee, which would typically be the working group to which the project is assigned, will at a meeting address any comments received and prepare as needed a revised version. The group will advise</a:t>
            </a:r>
            <a:r>
              <a:rPr lang="en-GB" sz="1350" b="0" dirty="0">
                <a:solidFill>
                  <a:srgbClr val="000000"/>
                </a:solidFill>
                <a:latin typeface="Arial" panose="020B0604020202020204" pitchFamily="34" charset="0"/>
                <a:ea typeface="Times New Roman" panose="02020603050405020304" pitchFamily="18" charset="0"/>
              </a:rPr>
              <a:t> </a:t>
            </a:r>
            <a:r>
              <a:rPr lang="en-GB" sz="1350" b="0" dirty="0">
                <a:solidFill>
                  <a:srgbClr val="FF0000"/>
                </a:solidFill>
                <a:latin typeface="Arial" panose="020B0604020202020204" pitchFamily="34" charset="0"/>
                <a:ea typeface="Times New Roman" panose="02020603050405020304" pitchFamily="18" charset="0"/>
              </a:rPr>
              <a:t>the Chair on the possible courses of action. </a:t>
            </a:r>
            <a:r>
              <a:rPr lang="en-GB" sz="1350" b="0" dirty="0">
                <a:solidFill>
                  <a:schemeClr val="tx1"/>
                </a:solidFill>
                <a:latin typeface="Arial" panose="020B0604020202020204" pitchFamily="34" charset="0"/>
                <a:ea typeface="Times New Roman" panose="02020603050405020304" pitchFamily="18" charset="0"/>
              </a:rPr>
              <a:t>T</a:t>
            </a:r>
            <a:r>
              <a:rPr lang="en-GB" sz="1350" b="0" dirty="0">
                <a:solidFill>
                  <a:srgbClr val="000000"/>
                </a:solidFill>
                <a:latin typeface="Arial" panose="020B0604020202020204" pitchFamily="34" charset="0"/>
                <a:ea typeface="Times New Roman" panose="02020603050405020304" pitchFamily="18" charset="0"/>
              </a:rPr>
              <a:t>he Chair of the committee, in cooperation with its secretariat and the Project Leader </a:t>
            </a:r>
            <a:r>
              <a:rPr lang="en-GB" sz="1350" b="0" dirty="0">
                <a:solidFill>
                  <a:srgbClr val="FF0000"/>
                </a:solidFill>
                <a:latin typeface="Arial" panose="020B0604020202020204" pitchFamily="34" charset="0"/>
                <a:ea typeface="Times New Roman" panose="02020603050405020304" pitchFamily="18" charset="0"/>
              </a:rPr>
              <a:t>or working group Convenor</a:t>
            </a:r>
            <a:r>
              <a:rPr lang="en-GB" sz="1350" b="0" dirty="0">
                <a:solidFill>
                  <a:srgbClr val="000000"/>
                </a:solidFill>
                <a:latin typeface="Arial" panose="020B0604020202020204" pitchFamily="34" charset="0"/>
                <a:ea typeface="Times New Roman" panose="02020603050405020304" pitchFamily="18" charset="0"/>
              </a:rPr>
              <a:t>, and in consultation with the office of the CEO, shall take one of the following courses of action:</a:t>
            </a:r>
          </a:p>
          <a:p>
            <a:pPr marL="0" indent="0">
              <a:lnSpc>
                <a:spcPct val="100000"/>
              </a:lnSpc>
              <a:spcBef>
                <a:spcPts val="0"/>
              </a:spcBef>
              <a:buNone/>
            </a:pPr>
            <a:r>
              <a:rPr lang="en-GB" sz="1350" b="0" dirty="0">
                <a:solidFill>
                  <a:srgbClr val="000000"/>
                </a:solidFill>
                <a:latin typeface="Arial" panose="020B0604020202020204" pitchFamily="34" charset="0"/>
                <a:ea typeface="Times New Roman" panose="02020603050405020304" pitchFamily="18" charset="0"/>
              </a:rPr>
              <a:t>[…]</a:t>
            </a:r>
          </a:p>
        </p:txBody>
      </p:sp>
      <p:sp>
        <p:nvSpPr>
          <p:cNvPr id="6" name="Slide Number Placeholder 1">
            <a:extLst>
              <a:ext uri="{FF2B5EF4-FFF2-40B4-BE49-F238E27FC236}">
                <a16:creationId xmlns:a16="http://schemas.microsoft.com/office/drawing/2014/main" id="{543D0362-10C3-5B11-942F-3BADD9F78784}"/>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21</a:t>
            </a:fld>
            <a:endParaRPr lang="fr-CH" sz="1000" dirty="0">
              <a:solidFill>
                <a:schemeClr val="bg1">
                  <a:lumMod val="50000"/>
                </a:schemeClr>
              </a:solidFill>
            </a:endParaRPr>
          </a:p>
        </p:txBody>
      </p:sp>
    </p:spTree>
    <p:extLst>
      <p:ext uri="{BB962C8B-B14F-4D97-AF65-F5344CB8AC3E}">
        <p14:creationId xmlns:p14="http://schemas.microsoft.com/office/powerpoint/2010/main" val="130269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4FDD-B937-4868-B965-9F7FC46CBEF2}"/>
              </a:ext>
            </a:extLst>
          </p:cNvPr>
          <p:cNvSpPr>
            <a:spLocks noGrp="1"/>
          </p:cNvSpPr>
          <p:nvPr>
            <p:ph type="title"/>
          </p:nvPr>
        </p:nvSpPr>
        <p:spPr>
          <a:xfrm>
            <a:off x="251520" y="123478"/>
            <a:ext cx="8263830" cy="52966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Enquiry stage</a:t>
            </a:r>
          </a:p>
        </p:txBody>
      </p:sp>
      <p:sp>
        <p:nvSpPr>
          <p:cNvPr id="5" name="Text Placeholder 2">
            <a:extLst>
              <a:ext uri="{FF2B5EF4-FFF2-40B4-BE49-F238E27FC236}">
                <a16:creationId xmlns:a16="http://schemas.microsoft.com/office/drawing/2014/main" id="{BFE29E42-2CA0-49B1-A832-215DA8183F1F}"/>
              </a:ext>
            </a:extLst>
          </p:cNvPr>
          <p:cNvSpPr txBox="1">
            <a:spLocks/>
          </p:cNvSpPr>
          <p:nvPr/>
        </p:nvSpPr>
        <p:spPr>
          <a:xfrm>
            <a:off x="628650" y="926341"/>
            <a:ext cx="8015444" cy="3625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lumMod val="75000"/>
                  </a:schemeClr>
                </a:solidFill>
                <a:latin typeface="Arial Body"/>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350" dirty="0">
                <a:solidFill>
                  <a:srgbClr val="000000"/>
                </a:solidFill>
                <a:latin typeface="Arial" panose="020B0604020202020204" pitchFamily="34" charset="0"/>
                <a:ea typeface="Times New Roman" panose="02020603050405020304" pitchFamily="18" charset="0"/>
              </a:rPr>
              <a:t>2.6.4</a:t>
            </a:r>
            <a:r>
              <a:rPr lang="en-GB" sz="1350" b="0" dirty="0">
                <a:solidFill>
                  <a:srgbClr val="000000"/>
                </a:solidFill>
                <a:latin typeface="Arial" panose="020B0604020202020204" pitchFamily="34" charset="0"/>
                <a:ea typeface="Times New Roman" panose="02020603050405020304" pitchFamily="18" charset="0"/>
              </a:rPr>
              <a:t> </a:t>
            </a:r>
          </a:p>
          <a:p>
            <a:pPr marL="0" indent="0">
              <a:lnSpc>
                <a:spcPct val="100000"/>
              </a:lnSpc>
              <a:spcBef>
                <a:spcPts val="0"/>
              </a:spcBef>
              <a:buNone/>
            </a:pPr>
            <a:r>
              <a:rPr lang="en-GB" sz="1350" b="0" dirty="0">
                <a:solidFill>
                  <a:srgbClr val="000000"/>
                </a:solidFill>
                <a:latin typeface="Arial" panose="020B0604020202020204" pitchFamily="34" charset="0"/>
                <a:ea typeface="Times New Roman" panose="02020603050405020304" pitchFamily="18" charset="0"/>
              </a:rPr>
              <a:t>[…]</a:t>
            </a:r>
          </a:p>
          <a:p>
            <a:pPr marL="0" indent="0">
              <a:lnSpc>
                <a:spcPct val="100000"/>
              </a:lnSpc>
              <a:spcBef>
                <a:spcPts val="0"/>
              </a:spcBef>
              <a:buNone/>
            </a:pPr>
            <a:r>
              <a:rPr lang="en-GB" sz="1350" b="0" dirty="0">
                <a:solidFill>
                  <a:srgbClr val="000000"/>
                </a:solidFill>
                <a:latin typeface="Arial" panose="020B0604020202020204" pitchFamily="34" charset="0"/>
                <a:ea typeface="Times New Roman" panose="02020603050405020304" pitchFamily="18" charset="0"/>
              </a:rPr>
              <a:t>b)  when the approval criteria of 2.6.3 are met, but technical changes are to be included: </a:t>
            </a:r>
          </a:p>
          <a:p>
            <a:pPr marL="466725" indent="-257175">
              <a:lnSpc>
                <a:spcPct val="105000"/>
              </a:lnSpc>
              <a:spcBef>
                <a:spcPts val="0"/>
              </a:spcBef>
              <a:buClr>
                <a:srgbClr val="FF0000"/>
              </a:buClr>
              <a:buFont typeface="+mj-lt"/>
              <a:buAutoNum type="arabicParenR"/>
            </a:pPr>
            <a:r>
              <a:rPr lang="en-GB" sz="1350" b="0" dirty="0">
                <a:solidFill>
                  <a:srgbClr val="000000"/>
                </a:solidFill>
                <a:latin typeface="Arial" panose="020B0604020202020204" pitchFamily="34" charset="0"/>
                <a:ea typeface="Times New Roman" panose="02020603050405020304" pitchFamily="18" charset="0"/>
              </a:rPr>
              <a:t>to register the </a:t>
            </a:r>
            <a:r>
              <a:rPr lang="en-GB" sz="1350" b="0" dirty="0">
                <a:solidFill>
                  <a:srgbClr val="FF0000"/>
                </a:solidFill>
                <a:latin typeface="Arial" panose="020B0604020202020204" pitchFamily="34" charset="0"/>
                <a:ea typeface="Times New Roman" panose="02020603050405020304" pitchFamily="18" charset="0"/>
              </a:rPr>
              <a:t>revised </a:t>
            </a:r>
            <a:r>
              <a:rPr lang="en-GB" sz="1350" b="0" dirty="0">
                <a:solidFill>
                  <a:srgbClr val="000000"/>
                </a:solidFill>
                <a:latin typeface="Arial" panose="020B0604020202020204" pitchFamily="34" charset="0"/>
                <a:ea typeface="Times New Roman" panose="02020603050405020304" pitchFamily="18" charset="0"/>
              </a:rPr>
              <a:t>enquiry draft, as modified, as a final draft international standard</a:t>
            </a:r>
            <a:r>
              <a:rPr lang="en-GB" sz="1350" b="0" dirty="0">
                <a:solidFill>
                  <a:srgbClr val="FF0000"/>
                </a:solidFill>
                <a:latin typeface="Arial" panose="020B0604020202020204" pitchFamily="34" charset="0"/>
                <a:ea typeface="Times New Roman" panose="02020603050405020304" pitchFamily="18" charset="0"/>
              </a:rPr>
              <a:t>, or</a:t>
            </a:r>
            <a:endParaRPr lang="en-GB" sz="1350" b="0" dirty="0">
              <a:solidFill>
                <a:srgbClr val="000000"/>
              </a:solidFill>
              <a:latin typeface="Arial" panose="020B0604020202020204" pitchFamily="34" charset="0"/>
              <a:ea typeface="Times New Roman" panose="02020603050405020304" pitchFamily="18" charset="0"/>
            </a:endParaRPr>
          </a:p>
          <a:p>
            <a:pPr marL="466725" indent="-257175">
              <a:lnSpc>
                <a:spcPct val="105000"/>
              </a:lnSpc>
              <a:spcBef>
                <a:spcPts val="0"/>
              </a:spcBef>
              <a:buClr>
                <a:srgbClr val="FF0000"/>
              </a:buClr>
              <a:buFont typeface="+mj-lt"/>
              <a:buAutoNum type="arabicParenR"/>
            </a:pPr>
            <a:r>
              <a:rPr lang="en-GB" sz="1350" b="0" dirty="0">
                <a:solidFill>
                  <a:srgbClr val="FF0000"/>
                </a:solidFill>
                <a:latin typeface="Arial" panose="020B0604020202020204" pitchFamily="34" charset="0"/>
                <a:ea typeface="Times New Roman" panose="02020603050405020304" pitchFamily="18" charset="0"/>
              </a:rPr>
              <a:t>to circulate the revised enquiry draft for voting (see 2.6.1). The revised enquiry draft will be circulated for a voting period of 8 weeks. Committees are limited to only one revised enquiry draft where the approval criteria are met in this case.</a:t>
            </a:r>
            <a:endParaRPr lang="en-GB" sz="1350" b="0" dirty="0">
              <a:solidFill>
                <a:srgbClr val="000000"/>
              </a:solidFill>
              <a:latin typeface="Arial" panose="020B0604020202020204" pitchFamily="34" charset="0"/>
              <a:ea typeface="Times New Roman" panose="02020603050405020304" pitchFamily="18" charset="0"/>
            </a:endParaRPr>
          </a:p>
          <a:p>
            <a:pPr marL="0" indent="0">
              <a:lnSpc>
                <a:spcPct val="100000"/>
              </a:lnSpc>
              <a:spcBef>
                <a:spcPts val="0"/>
              </a:spcBef>
              <a:buNone/>
            </a:pPr>
            <a:r>
              <a:rPr lang="en-GB" sz="1350" b="0" dirty="0">
                <a:solidFill>
                  <a:srgbClr val="000000"/>
                </a:solidFill>
                <a:latin typeface="Arial" panose="020B0604020202020204" pitchFamily="34" charset="0"/>
                <a:ea typeface="Times New Roman" panose="02020603050405020304" pitchFamily="18" charset="0"/>
              </a:rPr>
              <a:t>[…]</a:t>
            </a:r>
          </a:p>
          <a:p>
            <a:pPr marL="0" indent="0">
              <a:lnSpc>
                <a:spcPct val="100000"/>
              </a:lnSpc>
              <a:spcBef>
                <a:spcPts val="0"/>
              </a:spcBef>
              <a:buNone/>
            </a:pPr>
            <a:r>
              <a:rPr lang="en-GB" sz="1350" b="0" dirty="0">
                <a:solidFill>
                  <a:srgbClr val="000000"/>
                </a:solidFill>
                <a:latin typeface="Arial" panose="020B0604020202020204" pitchFamily="34" charset="0"/>
                <a:ea typeface="Times New Roman" panose="02020603050405020304" pitchFamily="18" charset="0"/>
              </a:rPr>
              <a:t>c) when the approval criteria of </a:t>
            </a:r>
            <a:r>
              <a:rPr lang="en-GB" sz="1350" b="0" dirty="0">
                <a:solidFill>
                  <a:schemeClr val="tx1"/>
                </a:solidFill>
                <a:latin typeface="Arial" panose="020B0604020202020204" pitchFamily="34" charset="0"/>
                <a:ea typeface="Times New Roman" panose="02020603050405020304" pitchFamily="18" charset="0"/>
              </a:rPr>
              <a:t>2.6.3 are </a:t>
            </a:r>
            <a:r>
              <a:rPr lang="en-GB" sz="1350" b="0" dirty="0">
                <a:solidFill>
                  <a:srgbClr val="000000"/>
                </a:solidFill>
                <a:latin typeface="Arial" panose="020B0604020202020204" pitchFamily="34" charset="0"/>
                <a:ea typeface="Times New Roman" panose="02020603050405020304" pitchFamily="18" charset="0"/>
              </a:rPr>
              <a:t>not met:</a:t>
            </a:r>
            <a:endParaRPr lang="en-GB" sz="1350" b="0" dirty="0">
              <a:latin typeface="Times New Roman" panose="02020603050405020304" pitchFamily="18" charset="0"/>
              <a:ea typeface="Times New Roman" panose="02020603050405020304" pitchFamily="18" charset="0"/>
            </a:endParaRPr>
          </a:p>
          <a:p>
            <a:pPr marL="203597" indent="0">
              <a:lnSpc>
                <a:spcPct val="100000"/>
              </a:lnSpc>
              <a:spcBef>
                <a:spcPts val="0"/>
              </a:spcBef>
              <a:buNone/>
            </a:pPr>
            <a:r>
              <a:rPr lang="en-GB" sz="1350" b="0" dirty="0">
                <a:solidFill>
                  <a:srgbClr val="000000"/>
                </a:solidFill>
                <a:latin typeface="Arial" panose="020B0604020202020204" pitchFamily="34" charset="0"/>
                <a:ea typeface="Times New Roman" panose="02020603050405020304" pitchFamily="18" charset="0"/>
              </a:rPr>
              <a:t>1) to circulate a revised enquiry draft for </a:t>
            </a:r>
            <a:r>
              <a:rPr lang="en-GB" sz="1350" b="0" dirty="0">
                <a:solidFill>
                  <a:srgbClr val="FF0000"/>
                </a:solidFill>
                <a:latin typeface="Arial" panose="020B0604020202020204" pitchFamily="34" charset="0"/>
                <a:ea typeface="Times New Roman" panose="02020603050405020304" pitchFamily="18" charset="0"/>
              </a:rPr>
              <a:t>8 weeks </a:t>
            </a:r>
            <a:r>
              <a:rPr lang="en-GB" sz="1350" b="0" dirty="0">
                <a:solidFill>
                  <a:srgbClr val="000000"/>
                </a:solidFill>
                <a:latin typeface="Arial" panose="020B0604020202020204" pitchFamily="34" charset="0"/>
                <a:ea typeface="Times New Roman" panose="02020603050405020304" pitchFamily="18" charset="0"/>
              </a:rPr>
              <a:t>voting (</a:t>
            </a:r>
            <a:r>
              <a:rPr lang="en-GB" sz="1350" b="0" dirty="0">
                <a:solidFill>
                  <a:schemeClr val="tx1"/>
                </a:solidFill>
                <a:latin typeface="Arial" panose="020B0604020202020204" pitchFamily="34" charset="0"/>
                <a:ea typeface="Times New Roman" panose="02020603050405020304" pitchFamily="18" charset="0"/>
              </a:rPr>
              <a:t>see 2.6.1), </a:t>
            </a:r>
            <a:r>
              <a:rPr lang="en-GB" sz="1350" b="0" dirty="0">
                <a:solidFill>
                  <a:srgbClr val="000000"/>
                </a:solidFill>
                <a:latin typeface="Arial" panose="020B0604020202020204" pitchFamily="34" charset="0"/>
                <a:ea typeface="Times New Roman" panose="02020603050405020304" pitchFamily="18" charset="0"/>
              </a:rPr>
              <a:t>or</a:t>
            </a:r>
            <a:endParaRPr lang="en-GB" sz="1350" b="0" dirty="0">
              <a:latin typeface="Times New Roman" panose="02020603050405020304" pitchFamily="18" charset="0"/>
              <a:ea typeface="Times New Roman" panose="02020603050405020304" pitchFamily="18" charset="0"/>
            </a:endParaRPr>
          </a:p>
          <a:p>
            <a:pPr marL="203597" indent="0">
              <a:lnSpc>
                <a:spcPct val="100000"/>
              </a:lnSpc>
              <a:spcBef>
                <a:spcPts val="0"/>
              </a:spcBef>
              <a:buNone/>
            </a:pPr>
            <a:r>
              <a:rPr lang="en-GB" sz="1350" b="0" dirty="0">
                <a:solidFill>
                  <a:srgbClr val="FF0000"/>
                </a:solidFill>
                <a:latin typeface="Arial" panose="020B0604020202020204" pitchFamily="34" charset="0"/>
                <a:ea typeface="Times New Roman" panose="02020603050405020304" pitchFamily="18" charset="0"/>
              </a:rPr>
              <a:t>2) to circulate a revised committee draft for comments, or</a:t>
            </a:r>
          </a:p>
          <a:p>
            <a:pPr marL="203597" indent="0">
              <a:lnSpc>
                <a:spcPct val="100000"/>
              </a:lnSpc>
              <a:spcBef>
                <a:spcPts val="0"/>
              </a:spcBef>
              <a:buNone/>
            </a:pPr>
            <a:r>
              <a:rPr lang="en-GB" sz="1350" b="0" dirty="0">
                <a:solidFill>
                  <a:srgbClr val="FF0000"/>
                </a:solidFill>
                <a:latin typeface="Arial" panose="020B0604020202020204" pitchFamily="34" charset="0"/>
                <a:ea typeface="Times New Roman" panose="02020603050405020304" pitchFamily="18" charset="0"/>
              </a:rPr>
              <a:t>3) to circulate a revised draft as a DTS or DPAS, or </a:t>
            </a:r>
          </a:p>
          <a:p>
            <a:pPr marL="203597" indent="0">
              <a:lnSpc>
                <a:spcPct val="100000"/>
              </a:lnSpc>
              <a:spcBef>
                <a:spcPts val="0"/>
              </a:spcBef>
              <a:buNone/>
            </a:pPr>
            <a:r>
              <a:rPr lang="en-GB" sz="1350" b="0" dirty="0">
                <a:solidFill>
                  <a:srgbClr val="FF0000"/>
                </a:solidFill>
                <a:latin typeface="Arial" panose="020B0604020202020204" pitchFamily="34" charset="0"/>
                <a:ea typeface="Times New Roman" panose="02020603050405020304" pitchFamily="18" charset="0"/>
              </a:rPr>
              <a:t>4) To cancel the project, subject to decision by the committee</a:t>
            </a:r>
            <a:endParaRPr lang="en-GB" sz="1350" b="0" dirty="0">
              <a:solidFill>
                <a:srgbClr val="FF0000"/>
              </a:solidFill>
              <a:latin typeface="Times New Roman" panose="02020603050405020304" pitchFamily="18" charset="0"/>
              <a:ea typeface="Times New Roman" panose="02020603050405020304" pitchFamily="18" charset="0"/>
            </a:endParaRPr>
          </a:p>
          <a:p>
            <a:pPr marL="0" indent="0">
              <a:lnSpc>
                <a:spcPct val="100000"/>
              </a:lnSpc>
              <a:spcBef>
                <a:spcPts val="0"/>
              </a:spcBef>
              <a:buNone/>
            </a:pPr>
            <a:endParaRPr lang="en-GB" sz="1350" b="0" dirty="0">
              <a:solidFill>
                <a:srgbClr val="000000"/>
              </a:solidFill>
              <a:latin typeface="Arial" panose="020B0604020202020204" pitchFamily="34" charset="0"/>
              <a:ea typeface="Times New Roman" panose="02020603050405020304" pitchFamily="18" charset="0"/>
            </a:endParaRPr>
          </a:p>
          <a:p>
            <a:pPr marL="0" indent="0">
              <a:lnSpc>
                <a:spcPct val="100000"/>
              </a:lnSpc>
              <a:spcBef>
                <a:spcPts val="0"/>
              </a:spcBef>
              <a:buNone/>
            </a:pPr>
            <a:r>
              <a:rPr lang="en-GB" sz="1200" b="0" dirty="0">
                <a:solidFill>
                  <a:srgbClr val="000000"/>
                </a:solidFill>
                <a:latin typeface="Arial" panose="020B0604020202020204" pitchFamily="34" charset="0"/>
                <a:ea typeface="Times New Roman" panose="02020603050405020304" pitchFamily="18" charset="0"/>
              </a:rPr>
              <a:t>NOTE  In case 3), the project shall start at the approval stage (i.e.: DTS or DPAS). </a:t>
            </a:r>
            <a:endParaRPr lang="en-GB" sz="1800" b="0" dirty="0"/>
          </a:p>
        </p:txBody>
      </p:sp>
      <p:sp>
        <p:nvSpPr>
          <p:cNvPr id="4" name="Slide Number Placeholder 1">
            <a:extLst>
              <a:ext uri="{FF2B5EF4-FFF2-40B4-BE49-F238E27FC236}">
                <a16:creationId xmlns:a16="http://schemas.microsoft.com/office/drawing/2014/main" id="{229C1472-FDD1-10AF-43F1-86344C83C490}"/>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22</a:t>
            </a:fld>
            <a:endParaRPr lang="fr-CH" sz="1000" dirty="0">
              <a:solidFill>
                <a:schemeClr val="bg1">
                  <a:lumMod val="50000"/>
                </a:schemeClr>
              </a:solidFill>
            </a:endParaRPr>
          </a:p>
        </p:txBody>
      </p:sp>
    </p:spTree>
    <p:extLst>
      <p:ext uri="{BB962C8B-B14F-4D97-AF65-F5344CB8AC3E}">
        <p14:creationId xmlns:p14="http://schemas.microsoft.com/office/powerpoint/2010/main" val="352955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4101-8522-4F9B-A1A2-55A25A132F33}"/>
              </a:ext>
            </a:extLst>
          </p:cNvPr>
          <p:cNvSpPr>
            <a:spLocks noGrp="1"/>
          </p:cNvSpPr>
          <p:nvPr>
            <p:ph type="title"/>
          </p:nvPr>
        </p:nvSpPr>
        <p:spPr>
          <a:xfrm>
            <a:off x="251520" y="123478"/>
            <a:ext cx="8263830" cy="504056"/>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Corrections and amendments</a:t>
            </a:r>
          </a:p>
        </p:txBody>
      </p:sp>
      <p:sp>
        <p:nvSpPr>
          <p:cNvPr id="3" name="Content Placeholder 2">
            <a:extLst>
              <a:ext uri="{FF2B5EF4-FFF2-40B4-BE49-F238E27FC236}">
                <a16:creationId xmlns:a16="http://schemas.microsoft.com/office/drawing/2014/main" id="{EC454D90-D80B-47BC-A7E6-8A4CDA033235}"/>
              </a:ext>
            </a:extLst>
          </p:cNvPr>
          <p:cNvSpPr>
            <a:spLocks noGrp="1"/>
          </p:cNvSpPr>
          <p:nvPr>
            <p:ph idx="1"/>
          </p:nvPr>
        </p:nvSpPr>
        <p:spPr>
          <a:xfrm>
            <a:off x="251520" y="771550"/>
            <a:ext cx="8263830" cy="1872208"/>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To clarify the process for amendments in Clause 2.10.3 </a:t>
            </a:r>
          </a:p>
          <a:p>
            <a:pPr marL="285750" lvl="1" indent="-285750">
              <a:spcBef>
                <a:spcPts val="600"/>
              </a:spcBef>
            </a:pPr>
            <a:r>
              <a:rPr lang="en-GB" sz="1600" b="0" dirty="0"/>
              <a:t>Clarify the use of multiple concurrent amendments.</a:t>
            </a:r>
          </a:p>
          <a:p>
            <a:pPr marL="285750" lvl="1" indent="-285750">
              <a:spcBef>
                <a:spcPts val="600"/>
              </a:spcBef>
            </a:pPr>
            <a:r>
              <a:rPr lang="en-GB" sz="1600" b="0" dirty="0"/>
              <a:t>The current process already allows for a 2nd amendment. </a:t>
            </a:r>
          </a:p>
          <a:p>
            <a:pPr marL="285750" lvl="1" indent="-285750">
              <a:spcBef>
                <a:spcPts val="600"/>
              </a:spcBef>
            </a:pPr>
            <a:r>
              <a:rPr lang="en-GB" sz="1600" b="0" dirty="0"/>
              <a:t>The first amendment changes the content of the previous edition and the second amendment changes the content of the previous edition amended by the first amendment.</a:t>
            </a:r>
          </a:p>
        </p:txBody>
      </p:sp>
      <p:sp>
        <p:nvSpPr>
          <p:cNvPr id="5" name="TextBox 4">
            <a:extLst>
              <a:ext uri="{FF2B5EF4-FFF2-40B4-BE49-F238E27FC236}">
                <a16:creationId xmlns:a16="http://schemas.microsoft.com/office/drawing/2014/main" id="{49CBBB0F-8146-4AB5-B713-6AE235F5A48E}"/>
              </a:ext>
            </a:extLst>
          </p:cNvPr>
          <p:cNvSpPr txBox="1"/>
          <p:nvPr/>
        </p:nvSpPr>
        <p:spPr>
          <a:xfrm>
            <a:off x="971600" y="2859782"/>
            <a:ext cx="6858000" cy="1492716"/>
          </a:xfrm>
          <a:prstGeom prst="rect">
            <a:avLst/>
          </a:prstGeom>
          <a:noFill/>
        </p:spPr>
        <p:txBody>
          <a:bodyPr wrap="square">
            <a:spAutoFit/>
          </a:bodyPr>
          <a:lstStyle/>
          <a:p>
            <a:pPr>
              <a:spcAft>
                <a:spcPts val="600"/>
              </a:spcAft>
            </a:pPr>
            <a:r>
              <a:rPr lang="en-GB" sz="1350" b="1" dirty="0">
                <a:solidFill>
                  <a:srgbClr val="000000"/>
                </a:solidFill>
                <a:latin typeface="Arial" panose="020B0604020202020204" pitchFamily="34" charset="0"/>
                <a:ea typeface="Times New Roman" panose="02020603050405020304" pitchFamily="18" charset="0"/>
              </a:rPr>
              <a:t>2.10.3 Amendments</a:t>
            </a:r>
            <a:endParaRPr lang="en-GB" sz="1350" dirty="0">
              <a:solidFill>
                <a:srgbClr val="000000"/>
              </a:solidFill>
              <a:latin typeface="Arial" panose="020B0604020202020204" pitchFamily="34" charset="0"/>
              <a:ea typeface="Times New Roman" panose="02020603050405020304" pitchFamily="18" charset="0"/>
            </a:endParaRPr>
          </a:p>
          <a:p>
            <a:pPr>
              <a:spcAft>
                <a:spcPts val="600"/>
              </a:spcAft>
            </a:pPr>
            <a:r>
              <a:rPr lang="en-GB" sz="1350" dirty="0">
                <a:solidFill>
                  <a:srgbClr val="000000"/>
                </a:solidFill>
                <a:latin typeface="Arial" panose="020B0604020202020204" pitchFamily="34" charset="0"/>
                <a:ea typeface="Times New Roman" panose="02020603050405020304" pitchFamily="18" charset="0"/>
              </a:rPr>
              <a:t>An amendment alters and/or adds to previously agreed technical provisions in an existing International Standard</a:t>
            </a:r>
            <a:r>
              <a:rPr lang="en-GB" sz="1350" dirty="0">
                <a:solidFill>
                  <a:srgbClr val="FF0000"/>
                </a:solidFill>
                <a:latin typeface="Arial" panose="020B0604020202020204" pitchFamily="34" charset="0"/>
                <a:ea typeface="Times New Roman" panose="02020603050405020304" pitchFamily="18" charset="0"/>
              </a:rPr>
              <a:t> and its prior amendment if any. </a:t>
            </a:r>
            <a:r>
              <a:rPr lang="en-GB" sz="1350" dirty="0">
                <a:solidFill>
                  <a:srgbClr val="000000"/>
                </a:solidFill>
                <a:latin typeface="Arial" panose="020B0604020202020204" pitchFamily="34" charset="0"/>
                <a:ea typeface="Times New Roman" panose="02020603050405020304" pitchFamily="18" charset="0"/>
              </a:rPr>
              <a:t>An amendment is considered as a partial revision: the rest of the International Standard is not open for comments.</a:t>
            </a:r>
          </a:p>
          <a:p>
            <a:pPr>
              <a:spcAft>
                <a:spcPts val="600"/>
              </a:spcAft>
            </a:pPr>
            <a:r>
              <a:rPr lang="en-GB" sz="1350" dirty="0">
                <a:solidFill>
                  <a:srgbClr val="000000"/>
                </a:solidFill>
                <a:latin typeface="Arial" panose="020B0604020202020204" pitchFamily="34" charset="0"/>
                <a:ea typeface="Times New Roman" panose="02020603050405020304" pitchFamily="18" charset="0"/>
              </a:rPr>
              <a:t>[…]</a:t>
            </a:r>
          </a:p>
        </p:txBody>
      </p:sp>
      <p:sp>
        <p:nvSpPr>
          <p:cNvPr id="6" name="Slide Number Placeholder 1">
            <a:extLst>
              <a:ext uri="{FF2B5EF4-FFF2-40B4-BE49-F238E27FC236}">
                <a16:creationId xmlns:a16="http://schemas.microsoft.com/office/drawing/2014/main" id="{0049EB87-691B-0773-1CD1-892BEDA8CBA8}"/>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23</a:t>
            </a:fld>
            <a:endParaRPr lang="fr-CH" sz="1000" dirty="0">
              <a:solidFill>
                <a:schemeClr val="bg1">
                  <a:lumMod val="50000"/>
                </a:schemeClr>
              </a:solidFill>
            </a:endParaRPr>
          </a:p>
        </p:txBody>
      </p:sp>
    </p:spTree>
    <p:extLst>
      <p:ext uri="{BB962C8B-B14F-4D97-AF65-F5344CB8AC3E}">
        <p14:creationId xmlns:p14="http://schemas.microsoft.com/office/powerpoint/2010/main" val="14229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7F65-A8F6-4165-9D7E-9BEA3A9FD3FC}"/>
              </a:ext>
            </a:extLst>
          </p:cNvPr>
          <p:cNvSpPr>
            <a:spLocks noGrp="1"/>
          </p:cNvSpPr>
          <p:nvPr>
            <p:ph type="title"/>
          </p:nvPr>
        </p:nvSpPr>
        <p:spPr>
          <a:xfrm>
            <a:off x="251520" y="123477"/>
            <a:ext cx="8263830" cy="62355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Development of other deliverables (TS, TR, PAS)</a:t>
            </a:r>
          </a:p>
        </p:txBody>
      </p:sp>
      <p:sp>
        <p:nvSpPr>
          <p:cNvPr id="3" name="Content Placeholder 2">
            <a:extLst>
              <a:ext uri="{FF2B5EF4-FFF2-40B4-BE49-F238E27FC236}">
                <a16:creationId xmlns:a16="http://schemas.microsoft.com/office/drawing/2014/main" id="{404F48BC-4431-441D-8094-5675C861F878}"/>
              </a:ext>
            </a:extLst>
          </p:cNvPr>
          <p:cNvSpPr>
            <a:spLocks noGrp="1"/>
          </p:cNvSpPr>
          <p:nvPr>
            <p:ph sz="half" idx="1"/>
          </p:nvPr>
        </p:nvSpPr>
        <p:spPr>
          <a:xfrm>
            <a:off x="251520" y="747032"/>
            <a:ext cx="8263830" cy="3984958"/>
          </a:xfrm>
        </p:spPr>
        <p:txBody>
          <a:bodyPr vert="horz" lIns="91440" tIns="45720" rIns="91440" bIns="45720" rtlCol="0">
            <a:noAutofit/>
          </a:bodyPr>
          <a:lstStyle/>
          <a:p>
            <a:pPr marL="0" indent="0">
              <a:lnSpc>
                <a:spcPct val="110000"/>
              </a:lnSpc>
              <a:buNone/>
            </a:pPr>
            <a:r>
              <a:rPr lang="en-GB" sz="1600" b="0" dirty="0">
                <a:solidFill>
                  <a:schemeClr val="tx1">
                    <a:lumMod val="65000"/>
                    <a:lumOff val="35000"/>
                  </a:schemeClr>
                </a:solidFill>
              </a:rPr>
              <a:t>The </a:t>
            </a:r>
            <a:r>
              <a:rPr lang="en-GB" sz="1600" dirty="0">
                <a:solidFill>
                  <a:schemeClr val="tx1">
                    <a:lumMod val="65000"/>
                    <a:lumOff val="35000"/>
                  </a:schemeClr>
                </a:solidFill>
              </a:rPr>
              <a:t>Clause 3</a:t>
            </a:r>
            <a:r>
              <a:rPr lang="en-GB" sz="1600" b="0" dirty="0">
                <a:solidFill>
                  <a:schemeClr val="tx1">
                    <a:lumMod val="65000"/>
                    <a:lumOff val="35000"/>
                  </a:schemeClr>
                </a:solidFill>
              </a:rPr>
              <a:t> </a:t>
            </a:r>
            <a:r>
              <a:rPr lang="en-GB" sz="1600" dirty="0">
                <a:solidFill>
                  <a:schemeClr val="tx1">
                    <a:lumMod val="65000"/>
                    <a:lumOff val="35000"/>
                  </a:schemeClr>
                </a:solidFill>
              </a:rPr>
              <a:t>Development of other documents </a:t>
            </a:r>
            <a:r>
              <a:rPr lang="en-GB" sz="1600" b="0" dirty="0">
                <a:solidFill>
                  <a:schemeClr val="tx1">
                    <a:lumMod val="65000"/>
                    <a:lumOff val="35000"/>
                  </a:schemeClr>
                </a:solidFill>
              </a:rPr>
              <a:t>has undergone important changes to bring improved clarity and harmonization between the three subclauses 3.1 TSs, 3.2 PASs, and 3.3 TRs.</a:t>
            </a:r>
          </a:p>
          <a:p>
            <a:pPr marL="285750" lvl="1" indent="-285750">
              <a:spcBef>
                <a:spcPts val="600"/>
              </a:spcBef>
            </a:pPr>
            <a:r>
              <a:rPr lang="en-GB" sz="1600" b="0" dirty="0"/>
              <a:t>The Clauses 3.1.1, 3.2.1 and 3.3.1 include text describing the purpose of TSs, PASs and TRs and clarify when such types of publications need to be used</a:t>
            </a:r>
          </a:p>
          <a:p>
            <a:pPr marL="285750" lvl="1" indent="-285750">
              <a:spcBef>
                <a:spcPts val="600"/>
              </a:spcBef>
            </a:pPr>
            <a:r>
              <a:rPr lang="en-GB" sz="1600" b="0" dirty="0"/>
              <a:t>The Clauses 3.1.2, 3.2.2 and 3.3.2 include text describing the development process for the TSs, PASs and TRs</a:t>
            </a:r>
          </a:p>
          <a:p>
            <a:pPr marL="285750" lvl="1" indent="-285750">
              <a:spcBef>
                <a:spcPts val="600"/>
              </a:spcBef>
            </a:pPr>
            <a:r>
              <a:rPr lang="en-GB" sz="1600" b="0" dirty="0"/>
              <a:t>If technical changes are required following approved DTS, DPAS or DTR ballots, a subsequent ballot is introduced a  subsequent  ballot  shall  be  required  to approve the revised draft</a:t>
            </a:r>
          </a:p>
          <a:p>
            <a:pPr marL="285750" lvl="1" indent="-285750">
              <a:spcBef>
                <a:spcPts val="600"/>
              </a:spcBef>
            </a:pPr>
            <a:r>
              <a:rPr lang="en-GB" sz="1600" b="0" dirty="0"/>
              <a:t>A PAS project can be initiated by a committee decision or by an NP ballot (alignment with ISO)</a:t>
            </a:r>
          </a:p>
          <a:p>
            <a:pPr marL="285750" lvl="1" indent="-285750">
              <a:spcBef>
                <a:spcPts val="600"/>
              </a:spcBef>
            </a:pPr>
            <a:r>
              <a:rPr lang="en-GB" sz="1600" b="0" dirty="0"/>
              <a:t>A TR project can be initiated by a committee decision the term “data of a different kind“ is replaced by “information” for improved flexibility </a:t>
            </a:r>
          </a:p>
        </p:txBody>
      </p:sp>
      <p:sp>
        <p:nvSpPr>
          <p:cNvPr id="4" name="Slide Number Placeholder 1">
            <a:extLst>
              <a:ext uri="{FF2B5EF4-FFF2-40B4-BE49-F238E27FC236}">
                <a16:creationId xmlns:a16="http://schemas.microsoft.com/office/drawing/2014/main" id="{786F8E56-F81A-534E-3191-83EC51FDEEB4}"/>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24</a:t>
            </a:fld>
            <a:endParaRPr lang="fr-CH" sz="1000" dirty="0">
              <a:solidFill>
                <a:schemeClr val="bg1">
                  <a:lumMod val="50000"/>
                </a:schemeClr>
              </a:solidFill>
            </a:endParaRPr>
          </a:p>
        </p:txBody>
      </p:sp>
    </p:spTree>
    <p:extLst>
      <p:ext uri="{BB962C8B-B14F-4D97-AF65-F5344CB8AC3E}">
        <p14:creationId xmlns:p14="http://schemas.microsoft.com/office/powerpoint/2010/main" val="338219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C1D5-3302-4203-B029-3EAEB5C7C7F2}"/>
              </a:ext>
            </a:extLst>
          </p:cNvPr>
          <p:cNvSpPr>
            <a:spLocks noGrp="1"/>
          </p:cNvSpPr>
          <p:nvPr>
            <p:ph type="title"/>
          </p:nvPr>
        </p:nvSpPr>
        <p:spPr>
          <a:xfrm>
            <a:off x="251520" y="123478"/>
            <a:ext cx="8259068" cy="60219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Development of other deliverables</a:t>
            </a:r>
          </a:p>
        </p:txBody>
      </p:sp>
      <p:sp>
        <p:nvSpPr>
          <p:cNvPr id="4" name="TextBox 3">
            <a:extLst>
              <a:ext uri="{FF2B5EF4-FFF2-40B4-BE49-F238E27FC236}">
                <a16:creationId xmlns:a16="http://schemas.microsoft.com/office/drawing/2014/main" id="{3D2937AB-EF35-464C-9F02-8A6B81FDEDE4}"/>
              </a:ext>
            </a:extLst>
          </p:cNvPr>
          <p:cNvSpPr txBox="1"/>
          <p:nvPr/>
        </p:nvSpPr>
        <p:spPr>
          <a:xfrm>
            <a:off x="459242" y="1294823"/>
            <a:ext cx="8621486" cy="3021533"/>
          </a:xfrm>
          <a:prstGeom prst="rect">
            <a:avLst/>
          </a:prstGeom>
          <a:noFill/>
        </p:spPr>
        <p:txBody>
          <a:bodyPr wrap="square">
            <a:spAutoFit/>
          </a:bodyPr>
          <a:lstStyle/>
          <a:p>
            <a:pPr algn="just">
              <a:lnSpc>
                <a:spcPct val="106000"/>
              </a:lnSpc>
              <a:spcAft>
                <a:spcPts val="600"/>
              </a:spcAft>
            </a:pPr>
            <a:r>
              <a:rPr lang="en-GB" sz="1350" b="1" dirty="0">
                <a:solidFill>
                  <a:srgbClr val="000000"/>
                </a:solidFill>
                <a:latin typeface="Arial" panose="020B0604020202020204" pitchFamily="34" charset="0"/>
                <a:ea typeface="Cambria" panose="02040503050406030204" pitchFamily="18" charset="0"/>
              </a:rPr>
              <a:t>3.1 Technical Specifications</a:t>
            </a:r>
            <a:endParaRPr lang="en-GB" sz="1350" dirty="0">
              <a:solidFill>
                <a:srgbClr val="000000"/>
              </a:solidFill>
              <a:latin typeface="Arial" panose="020B0604020202020204" pitchFamily="34" charset="0"/>
              <a:ea typeface="Times New Roman" panose="02020603050405020304" pitchFamily="18" charset="0"/>
            </a:endParaRPr>
          </a:p>
          <a:p>
            <a:pPr algn="just">
              <a:lnSpc>
                <a:spcPct val="106000"/>
              </a:lnSpc>
              <a:spcAft>
                <a:spcPts val="600"/>
              </a:spcAft>
            </a:pPr>
            <a:r>
              <a:rPr lang="en-GB" sz="1350" b="1" dirty="0">
                <a:solidFill>
                  <a:srgbClr val="FF0000"/>
                </a:solidFill>
                <a:latin typeface="Arial" panose="020B0604020202020204" pitchFamily="34" charset="0"/>
                <a:ea typeface="Cambria" panose="02040503050406030204" pitchFamily="18" charset="0"/>
              </a:rPr>
              <a:t>3.1.1 </a:t>
            </a:r>
            <a:r>
              <a:rPr lang="en-GB" sz="1350" dirty="0">
                <a:solidFill>
                  <a:srgbClr val="FF0000"/>
                </a:solidFill>
                <a:latin typeface="Arial" panose="020B0604020202020204" pitchFamily="34" charset="0"/>
                <a:ea typeface="Cambria" panose="02040503050406030204" pitchFamily="18" charset="0"/>
              </a:rPr>
              <a:t>A committee may decide to prepare and publish a Technical Specification when:</a:t>
            </a:r>
            <a:endParaRPr lang="en-GB" sz="1350" dirty="0">
              <a:solidFill>
                <a:srgbClr val="000000"/>
              </a:solidFill>
              <a:latin typeface="Arial" panose="020B0604020202020204" pitchFamily="34" charset="0"/>
              <a:ea typeface="Times New Roman" panose="02020603050405020304" pitchFamily="18" charset="0"/>
            </a:endParaRPr>
          </a:p>
          <a:p>
            <a:pPr marL="257175" indent="-257175" algn="just">
              <a:lnSpc>
                <a:spcPct val="106000"/>
              </a:lnSpc>
              <a:buFont typeface="Symbol" panose="05050102010706020507" pitchFamily="18" charset="2"/>
              <a:buChar char=""/>
            </a:pPr>
            <a:r>
              <a:rPr lang="en-GB" sz="1350" dirty="0">
                <a:solidFill>
                  <a:srgbClr val="FF0000"/>
                </a:solidFill>
                <a:latin typeface="Arial" panose="020B0604020202020204" pitchFamily="34" charset="0"/>
                <a:ea typeface="Cambria" panose="02040503050406030204" pitchFamily="18" charset="0"/>
              </a:rPr>
              <a:t>the subject in question is still under development, or </a:t>
            </a:r>
            <a:endParaRPr lang="en-GB" sz="1350" dirty="0">
              <a:solidFill>
                <a:srgbClr val="000000"/>
              </a:solidFill>
              <a:latin typeface="Arial" panose="020B0604020202020204" pitchFamily="34" charset="0"/>
              <a:ea typeface="Times New Roman" panose="02020603050405020304" pitchFamily="18" charset="0"/>
            </a:endParaRPr>
          </a:p>
          <a:p>
            <a:pPr marL="257175" indent="-257175" algn="just">
              <a:lnSpc>
                <a:spcPct val="106000"/>
              </a:lnSpc>
              <a:spcAft>
                <a:spcPts val="600"/>
              </a:spcAft>
              <a:buFont typeface="Symbol" panose="05050102010706020507" pitchFamily="18" charset="2"/>
              <a:buChar char=""/>
            </a:pPr>
            <a:r>
              <a:rPr lang="en-GB" sz="1350" dirty="0">
                <a:solidFill>
                  <a:srgbClr val="FF0000"/>
                </a:solidFill>
                <a:latin typeface="Arial" panose="020B0604020202020204" pitchFamily="34" charset="0"/>
                <a:ea typeface="Times New Roman" panose="02020603050405020304" pitchFamily="18" charset="0"/>
              </a:rPr>
              <a:t>The committee has developed a document it wishes to publish as per 2.6.4 and 2.7.7</a:t>
            </a:r>
            <a:endParaRPr lang="en-GB" sz="1350" dirty="0">
              <a:solidFill>
                <a:srgbClr val="000000"/>
              </a:solidFill>
              <a:latin typeface="Arial" panose="020B0604020202020204" pitchFamily="34" charset="0"/>
              <a:ea typeface="Times New Roman" panose="02020603050405020304" pitchFamily="18" charset="0"/>
            </a:endParaRPr>
          </a:p>
          <a:p>
            <a:pPr algn="just">
              <a:lnSpc>
                <a:spcPct val="107000"/>
              </a:lnSpc>
              <a:spcBef>
                <a:spcPts val="450"/>
              </a:spcBef>
              <a:spcAft>
                <a:spcPts val="600"/>
              </a:spcAft>
            </a:pPr>
            <a:r>
              <a:rPr lang="en-GB" sz="1350" dirty="0">
                <a:solidFill>
                  <a:srgbClr val="FF0000"/>
                </a:solidFill>
                <a:latin typeface="Arial" panose="020B0604020202020204" pitchFamily="34" charset="0"/>
                <a:ea typeface="Cambria" panose="02040503050406030204" pitchFamily="18" charset="0"/>
              </a:rPr>
              <a:t>A Technical Specification may contain normative provisions.</a:t>
            </a:r>
            <a:endParaRPr lang="en-GB" sz="1350" dirty="0">
              <a:solidFill>
                <a:srgbClr val="000000"/>
              </a:solidFill>
              <a:latin typeface="Arial" panose="020B0604020202020204" pitchFamily="34" charset="0"/>
              <a:ea typeface="Times New Roman" panose="02020603050405020304" pitchFamily="18" charset="0"/>
            </a:endParaRPr>
          </a:p>
          <a:p>
            <a:r>
              <a:rPr lang="en-GB" sz="1350" b="1" dirty="0">
                <a:solidFill>
                  <a:srgbClr val="FF0000"/>
                </a:solidFill>
                <a:latin typeface="Arial" panose="020B0604020202020204" pitchFamily="34" charset="0"/>
                <a:ea typeface="Cambria" panose="02040503050406030204" pitchFamily="18" charset="0"/>
              </a:rPr>
              <a:t>3.1.2 </a:t>
            </a:r>
            <a:r>
              <a:rPr lang="en-GB" sz="1350" dirty="0">
                <a:solidFill>
                  <a:srgbClr val="FF0000"/>
                </a:solidFill>
                <a:latin typeface="Arial" panose="020B0604020202020204" pitchFamily="34" charset="0"/>
                <a:ea typeface="Cambria" panose="02040503050406030204" pitchFamily="18" charset="0"/>
              </a:rPr>
              <a:t>The committee may decide for new projects to follow the procedure set out in 2.3 to initiate the development of a Technical Specification.</a:t>
            </a:r>
            <a:r>
              <a:rPr lang="en-GB" sz="1350" dirty="0">
                <a:solidFill>
                  <a:srgbClr val="000000"/>
                </a:solidFill>
                <a:latin typeface="Arial" panose="020B0604020202020204" pitchFamily="34" charset="0"/>
                <a:ea typeface="Cambria" panose="02040503050406030204" pitchFamily="18" charset="0"/>
              </a:rPr>
              <a:t> </a:t>
            </a:r>
            <a:r>
              <a:rPr lang="en-GB" sz="1350" dirty="0">
                <a:solidFill>
                  <a:srgbClr val="FF0000"/>
                </a:solidFill>
                <a:latin typeface="Arial" panose="020B0604020202020204" pitchFamily="34" charset="0"/>
                <a:ea typeface="Cambria" panose="02040503050406030204" pitchFamily="18" charset="0"/>
              </a:rPr>
              <a:t>The required stages for the preparation of a Technical Specification shall be the preparatory stage as set out in 2.4 and the approval stage for publication (8 weeks DTS ballot). Committees may also choose to use an optional committee stage as set out in 2.5. The decision to publish the resulting document as a Technical Specification shall require a two-thirds majority vote of the committee P‑members voting. If technical changes are required following the first ballot, a subsequent ballot shall be required to approve the revised draft.</a:t>
            </a:r>
            <a:endParaRPr lang="en-GB" sz="1350" dirty="0"/>
          </a:p>
        </p:txBody>
      </p:sp>
      <p:sp>
        <p:nvSpPr>
          <p:cNvPr id="5" name="Slide Number Placeholder 1">
            <a:extLst>
              <a:ext uri="{FF2B5EF4-FFF2-40B4-BE49-F238E27FC236}">
                <a16:creationId xmlns:a16="http://schemas.microsoft.com/office/drawing/2014/main" id="{7FA55D66-E8FE-E80A-6BBD-49048DC5A496}"/>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25</a:t>
            </a:fld>
            <a:endParaRPr lang="fr-CH" sz="1000" dirty="0">
              <a:solidFill>
                <a:schemeClr val="bg1">
                  <a:lumMod val="50000"/>
                </a:schemeClr>
              </a:solidFill>
            </a:endParaRPr>
          </a:p>
        </p:txBody>
      </p:sp>
    </p:spTree>
    <p:extLst>
      <p:ext uri="{BB962C8B-B14F-4D97-AF65-F5344CB8AC3E}">
        <p14:creationId xmlns:p14="http://schemas.microsoft.com/office/powerpoint/2010/main" val="33845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6776-329F-4E13-AC93-80195B1B207D}"/>
              </a:ext>
            </a:extLst>
          </p:cNvPr>
          <p:cNvSpPr>
            <a:spLocks noGrp="1"/>
          </p:cNvSpPr>
          <p:nvPr>
            <p:ph type="title"/>
          </p:nvPr>
        </p:nvSpPr>
        <p:spPr>
          <a:xfrm>
            <a:off x="251521" y="155532"/>
            <a:ext cx="8263830" cy="544011"/>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Development of other deliverables</a:t>
            </a:r>
          </a:p>
        </p:txBody>
      </p:sp>
      <p:sp>
        <p:nvSpPr>
          <p:cNvPr id="4" name="TextBox 3">
            <a:extLst>
              <a:ext uri="{FF2B5EF4-FFF2-40B4-BE49-F238E27FC236}">
                <a16:creationId xmlns:a16="http://schemas.microsoft.com/office/drawing/2014/main" id="{DF5CAEB8-045C-4819-8C33-F237E8CC2F78}"/>
              </a:ext>
            </a:extLst>
          </p:cNvPr>
          <p:cNvSpPr txBox="1"/>
          <p:nvPr/>
        </p:nvSpPr>
        <p:spPr>
          <a:xfrm>
            <a:off x="301451" y="907364"/>
            <a:ext cx="8425150" cy="4080604"/>
          </a:xfrm>
          <a:prstGeom prst="rect">
            <a:avLst/>
          </a:prstGeom>
          <a:noFill/>
        </p:spPr>
        <p:txBody>
          <a:bodyPr wrap="square">
            <a:spAutoFit/>
          </a:bodyPr>
          <a:lstStyle/>
          <a:p>
            <a:pPr>
              <a:spcAft>
                <a:spcPts val="600"/>
              </a:spcAft>
            </a:pPr>
            <a:r>
              <a:rPr lang="en-GB" sz="1200" b="1" dirty="0">
                <a:latin typeface="Arial" panose="020B0604020202020204" pitchFamily="34" charset="0"/>
                <a:ea typeface="Times New Roman" panose="02020603050405020304" pitchFamily="18" charset="0"/>
              </a:rPr>
              <a:t>3.2  Publicly Available Specifications</a:t>
            </a:r>
          </a:p>
          <a:p>
            <a:r>
              <a:rPr lang="en-GB" sz="1200" dirty="0">
                <a:solidFill>
                  <a:srgbClr val="FF0000"/>
                </a:solidFill>
                <a:latin typeface="Arial" panose="020B0604020202020204" pitchFamily="34" charset="0"/>
                <a:ea typeface="Times New Roman" panose="02020603050405020304" pitchFamily="18" charset="0"/>
              </a:rPr>
              <a:t>A committee may decide to prepare and publish a Publicly Available Specification when there is an urgent market need and:</a:t>
            </a:r>
            <a:endParaRPr lang="en-GB" sz="1200" dirty="0">
              <a:solidFill>
                <a:srgbClr val="000000"/>
              </a:solidFill>
              <a:latin typeface="Arial" panose="020B0604020202020204" pitchFamily="34" charset="0"/>
              <a:ea typeface="Times New Roman" panose="02020603050405020304" pitchFamily="18" charset="0"/>
            </a:endParaRPr>
          </a:p>
          <a:p>
            <a:pPr marL="534591" indent="-257175" algn="just">
              <a:buFont typeface="Symbol" panose="05050102010706020507" pitchFamily="18" charset="2"/>
              <a:buChar char=""/>
            </a:pPr>
            <a:r>
              <a:rPr lang="en-GB" sz="1200" dirty="0">
                <a:solidFill>
                  <a:srgbClr val="FF0000"/>
                </a:solidFill>
                <a:latin typeface="Arial" panose="020B0604020202020204" pitchFamily="34" charset="0"/>
                <a:ea typeface="Times New Roman" panose="02020603050405020304" pitchFamily="18" charset="0"/>
              </a:rPr>
              <a:t>There is a need for a preliminary deliverable prior to the development of a full International Standard, or</a:t>
            </a:r>
            <a:endParaRPr lang="en-GB" sz="1200" dirty="0">
              <a:solidFill>
                <a:srgbClr val="000000"/>
              </a:solidFill>
              <a:latin typeface="Arial" panose="020B0604020202020204" pitchFamily="34" charset="0"/>
              <a:ea typeface="Times New Roman" panose="02020603050405020304" pitchFamily="18" charset="0"/>
            </a:endParaRPr>
          </a:p>
          <a:p>
            <a:pPr marL="534591" indent="-257175" algn="just">
              <a:buFont typeface="Symbol" panose="05050102010706020507" pitchFamily="18" charset="2"/>
              <a:buChar char=""/>
            </a:pPr>
            <a:r>
              <a:rPr lang="en-GB" sz="1200" dirty="0">
                <a:solidFill>
                  <a:srgbClr val="FF0000"/>
                </a:solidFill>
                <a:latin typeface="Arial" panose="020B0604020202020204" pitchFamily="34" charset="0"/>
                <a:ea typeface="Times New Roman" panose="02020603050405020304" pitchFamily="18" charset="0"/>
              </a:rPr>
              <a:t>The committee wishes to adopt a published document from an external organization, which in the IEC may result in a dual logo publication with the external organization, or</a:t>
            </a:r>
            <a:endParaRPr lang="en-GB" sz="1200" dirty="0">
              <a:solidFill>
                <a:srgbClr val="000000"/>
              </a:solidFill>
              <a:latin typeface="Arial" panose="020B0604020202020204" pitchFamily="34" charset="0"/>
              <a:ea typeface="Times New Roman" panose="02020603050405020304" pitchFamily="18" charset="0"/>
            </a:endParaRPr>
          </a:p>
          <a:p>
            <a:pPr marL="534591" indent="-257175" algn="just">
              <a:buFont typeface="Symbol" panose="05050102010706020507" pitchFamily="18" charset="2"/>
              <a:buChar char=""/>
            </a:pPr>
            <a:r>
              <a:rPr lang="en-GB" sz="1200" dirty="0">
                <a:solidFill>
                  <a:srgbClr val="FF0000"/>
                </a:solidFill>
                <a:latin typeface="Arial" panose="020B0604020202020204" pitchFamily="34" charset="0"/>
                <a:ea typeface="Times New Roman" panose="02020603050405020304" pitchFamily="18" charset="0"/>
              </a:rPr>
              <a:t>The committee has developed a document it wishes to publish as per 2.6.4 and 2.7.7</a:t>
            </a:r>
            <a:endParaRPr lang="en-GB" sz="1200" dirty="0">
              <a:solidFill>
                <a:srgbClr val="000000"/>
              </a:solidFill>
              <a:latin typeface="Arial" panose="020B0604020202020204" pitchFamily="34" charset="0"/>
              <a:ea typeface="Times New Roman" panose="02020603050405020304" pitchFamily="18" charset="0"/>
            </a:endParaRPr>
          </a:p>
          <a:p>
            <a:pPr>
              <a:spcBef>
                <a:spcPts val="450"/>
              </a:spcBef>
              <a:spcAft>
                <a:spcPts val="600"/>
              </a:spcAft>
            </a:pPr>
            <a:r>
              <a:rPr lang="en-GB" sz="1200" dirty="0">
                <a:solidFill>
                  <a:srgbClr val="FF0000"/>
                </a:solidFill>
                <a:latin typeface="Arial" panose="020B0604020202020204" pitchFamily="34" charset="0"/>
                <a:ea typeface="Times New Roman" panose="02020603050405020304" pitchFamily="18" charset="0"/>
              </a:rPr>
              <a:t>A Publicly Available Specification may contain normative provisions. A Publicly Available Specification is not allowed to conflict with an existing International Standard. Competing Publicly Available Specifications on the same subject are permitted.</a:t>
            </a:r>
          </a:p>
          <a:p>
            <a:pPr>
              <a:spcAft>
                <a:spcPts val="600"/>
              </a:spcAft>
            </a:pPr>
            <a:r>
              <a:rPr lang="en-GB" sz="1200" b="1" dirty="0">
                <a:solidFill>
                  <a:srgbClr val="FF0000"/>
                </a:solidFill>
                <a:latin typeface="Arial" panose="020B0604020202020204" pitchFamily="34" charset="0"/>
                <a:ea typeface="Times New Roman" panose="02020603050405020304" pitchFamily="18" charset="0"/>
              </a:rPr>
              <a:t>3.2.1 </a:t>
            </a:r>
            <a:r>
              <a:rPr lang="en-GB" sz="1200" dirty="0">
                <a:solidFill>
                  <a:srgbClr val="FF0000"/>
                </a:solidFill>
                <a:latin typeface="Arial" panose="020B0604020202020204" pitchFamily="34" charset="0"/>
                <a:ea typeface="Times New Roman" panose="02020603050405020304" pitchFamily="18" charset="0"/>
              </a:rPr>
              <a:t>When a Publicly Available Specification is proposed, the Chair may recommend that an optional committee decision by simple majority vote of the committee P members voting is necessary to initiate the process. While a formal NP ballot is not required, the NP form may provide useful information for the committee P-members to consider when deciding to initiate a Publicly Available Specification. In the case of a Publicly Available Specification resulting from 2.6.4 or 2.7.7, the original NP form for the International Standard should provide such information.</a:t>
            </a:r>
            <a:endParaRPr lang="en-GB" sz="1200" dirty="0">
              <a:solidFill>
                <a:srgbClr val="000000"/>
              </a:solidFill>
              <a:latin typeface="Arial" panose="020B0604020202020204" pitchFamily="34" charset="0"/>
              <a:ea typeface="Times New Roman" panose="02020603050405020304" pitchFamily="18" charset="0"/>
            </a:endParaRPr>
          </a:p>
          <a:p>
            <a:pPr>
              <a:spcAft>
                <a:spcPts val="600"/>
              </a:spcAft>
            </a:pPr>
            <a:r>
              <a:rPr lang="en-GB" sz="1200" dirty="0">
                <a:solidFill>
                  <a:srgbClr val="FF0000"/>
                </a:solidFill>
                <a:latin typeface="Arial" panose="020B0604020202020204" pitchFamily="34" charset="0"/>
                <a:ea typeface="Times New Roman" panose="02020603050405020304" pitchFamily="18" charset="0"/>
              </a:rPr>
              <a:t> The mandatory stage for a Publicly Available Specification is the approval stage for publication (8 weeks DPAS ballot). Committees may also choose to use an optional preparatory stage as set out in 2.4 or an optional committee stage as set out in 2.5.  The decision to publish the document as a Publicly Available Specification shall require a simple majority vote of the committee P‑members voting. If changes other than editorial changes are required following the first ballot, a subsequent ballot shall be required to approve the revised draft.</a:t>
            </a:r>
          </a:p>
        </p:txBody>
      </p:sp>
      <p:sp>
        <p:nvSpPr>
          <p:cNvPr id="5" name="Slide Number Placeholder 1">
            <a:extLst>
              <a:ext uri="{FF2B5EF4-FFF2-40B4-BE49-F238E27FC236}">
                <a16:creationId xmlns:a16="http://schemas.microsoft.com/office/drawing/2014/main" id="{DE37194B-59AA-B93B-5ED8-BB76E1B7D451}"/>
              </a:ext>
            </a:extLst>
          </p:cNvPr>
          <p:cNvSpPr txBox="1">
            <a:spLocks/>
          </p:cNvSpPr>
          <p:nvPr/>
        </p:nvSpPr>
        <p:spPr>
          <a:xfrm>
            <a:off x="107504"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26</a:t>
            </a:fld>
            <a:endParaRPr lang="fr-CH" sz="1000" dirty="0">
              <a:solidFill>
                <a:schemeClr val="bg1">
                  <a:lumMod val="50000"/>
                </a:schemeClr>
              </a:solidFill>
            </a:endParaRPr>
          </a:p>
        </p:txBody>
      </p:sp>
    </p:spTree>
    <p:extLst>
      <p:ext uri="{BB962C8B-B14F-4D97-AF65-F5344CB8AC3E}">
        <p14:creationId xmlns:p14="http://schemas.microsoft.com/office/powerpoint/2010/main" val="215946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8420-4232-4813-942C-C8C1513B6327}"/>
              </a:ext>
            </a:extLst>
          </p:cNvPr>
          <p:cNvSpPr>
            <a:spLocks noGrp="1"/>
          </p:cNvSpPr>
          <p:nvPr>
            <p:ph type="title"/>
          </p:nvPr>
        </p:nvSpPr>
        <p:spPr>
          <a:xfrm>
            <a:off x="251520" y="123478"/>
            <a:ext cx="8263830" cy="570488"/>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Development of other deliverables</a:t>
            </a:r>
          </a:p>
        </p:txBody>
      </p:sp>
      <p:sp>
        <p:nvSpPr>
          <p:cNvPr id="3" name="Content Placeholder 2">
            <a:extLst>
              <a:ext uri="{FF2B5EF4-FFF2-40B4-BE49-F238E27FC236}">
                <a16:creationId xmlns:a16="http://schemas.microsoft.com/office/drawing/2014/main" id="{ACE21687-6A65-410D-910B-DDCEBB71FA67}"/>
              </a:ext>
            </a:extLst>
          </p:cNvPr>
          <p:cNvSpPr>
            <a:spLocks noGrp="1"/>
          </p:cNvSpPr>
          <p:nvPr>
            <p:ph sz="half" idx="1"/>
          </p:nvPr>
        </p:nvSpPr>
        <p:spPr>
          <a:xfrm>
            <a:off x="365508" y="856126"/>
            <a:ext cx="8172450" cy="3846503"/>
          </a:xfrm>
        </p:spPr>
        <p:txBody>
          <a:bodyPr>
            <a:normAutofit lnSpcReduction="10000"/>
          </a:bodyPr>
          <a:lstStyle/>
          <a:p>
            <a:pPr marL="0" indent="0">
              <a:spcAft>
                <a:spcPts val="600"/>
              </a:spcAft>
              <a:buNone/>
            </a:pPr>
            <a:r>
              <a:rPr lang="en-GB" sz="1200" dirty="0">
                <a:solidFill>
                  <a:schemeClr val="tx1"/>
                </a:solidFill>
                <a:latin typeface="Arial" panose="020B0604020202020204" pitchFamily="34" charset="0"/>
                <a:ea typeface="Cambria" panose="02040503050406030204" pitchFamily="18" charset="0"/>
              </a:rPr>
              <a:t>3.3  Technical Reports </a:t>
            </a:r>
          </a:p>
          <a:p>
            <a:pPr marL="0" indent="0">
              <a:spcAft>
                <a:spcPts val="600"/>
              </a:spcAft>
              <a:buNone/>
            </a:pPr>
            <a:r>
              <a:rPr lang="en-GB" sz="1200" dirty="0">
                <a:solidFill>
                  <a:srgbClr val="FF0000"/>
                </a:solidFill>
                <a:latin typeface="Arial" panose="020B0604020202020204" pitchFamily="34" charset="0"/>
                <a:ea typeface="Cambria" panose="02040503050406030204" pitchFamily="18" charset="0"/>
              </a:rPr>
              <a:t>3.3.1</a:t>
            </a:r>
            <a:r>
              <a:rPr lang="en-GB" sz="1200" b="0" dirty="0">
                <a:solidFill>
                  <a:srgbClr val="FF0000"/>
                </a:solidFill>
                <a:latin typeface="Arial" panose="020B0604020202020204" pitchFamily="34" charset="0"/>
                <a:ea typeface="Cambria" panose="02040503050406030204" pitchFamily="18" charset="0"/>
              </a:rPr>
              <a:t> A committee may decide to publish a Technical Report when it wishes:</a:t>
            </a:r>
            <a:endParaRPr lang="en-GB" sz="1200" b="0" dirty="0">
              <a:solidFill>
                <a:srgbClr val="000000"/>
              </a:solidFill>
              <a:latin typeface="Arial" panose="020B0604020202020204" pitchFamily="34" charset="0"/>
              <a:ea typeface="Times New Roman" panose="02020603050405020304" pitchFamily="18" charset="0"/>
            </a:endParaRPr>
          </a:p>
          <a:p>
            <a:pPr>
              <a:spcBef>
                <a:spcPts val="450"/>
              </a:spcBef>
            </a:pPr>
            <a:r>
              <a:rPr lang="en-GB" sz="1200" b="0" dirty="0">
                <a:solidFill>
                  <a:srgbClr val="FF0000"/>
                </a:solidFill>
                <a:latin typeface="Arial" panose="020B0604020202020204" pitchFamily="34" charset="0"/>
                <a:ea typeface="Cambria" panose="02040503050406030204" pitchFamily="18" charset="0"/>
              </a:rPr>
              <a:t>to publish information </a:t>
            </a:r>
            <a:r>
              <a:rPr lang="en-GB" sz="1200" b="0" strike="sngStrike" dirty="0">
                <a:solidFill>
                  <a:srgbClr val="FF0000"/>
                </a:solidFill>
                <a:latin typeface="Arial" panose="020B0604020202020204" pitchFamily="34" charset="0"/>
                <a:ea typeface="Cambria" panose="02040503050406030204" pitchFamily="18" charset="0"/>
              </a:rPr>
              <a:t>data of a different kind that </a:t>
            </a:r>
            <a:r>
              <a:rPr lang="en-GB" sz="1200" b="0" dirty="0">
                <a:solidFill>
                  <a:srgbClr val="FF0000"/>
                </a:solidFill>
                <a:latin typeface="Arial" panose="020B0604020202020204" pitchFamily="34" charset="0"/>
                <a:ea typeface="Cambria" panose="02040503050406030204" pitchFamily="18" charset="0"/>
              </a:rPr>
              <a:t>is not normally published as an International Standard (this may include, for example, information obtained from a survey carried out among the National Bodies, information on work in other international organizations or information on the “state of the art” in relation to standards of National Bodies on a particular subject).</a:t>
            </a:r>
            <a:endParaRPr lang="en-GB" sz="1200" b="0" dirty="0">
              <a:solidFill>
                <a:srgbClr val="000000"/>
              </a:solidFill>
              <a:latin typeface="Arial" panose="020B0604020202020204" pitchFamily="34" charset="0"/>
              <a:ea typeface="Cambria" panose="02040503050406030204" pitchFamily="18" charset="0"/>
            </a:endParaRPr>
          </a:p>
          <a:p>
            <a:pPr>
              <a:spcBef>
                <a:spcPts val="450"/>
              </a:spcBef>
            </a:pPr>
            <a:r>
              <a:rPr lang="en-GB" sz="1200" b="0" dirty="0">
                <a:solidFill>
                  <a:srgbClr val="FF0000"/>
                </a:solidFill>
                <a:latin typeface="Arial" panose="020B0604020202020204" pitchFamily="34" charset="0"/>
                <a:ea typeface="Cambria" panose="02040503050406030204" pitchFamily="18" charset="0"/>
              </a:rPr>
              <a:t>to provide a rationale for specific requirements in a related International Standards.</a:t>
            </a:r>
            <a:endParaRPr lang="en-GB" sz="1200" b="0" dirty="0">
              <a:solidFill>
                <a:srgbClr val="000000"/>
              </a:solidFill>
              <a:latin typeface="Arial" panose="020B0604020202020204" pitchFamily="34" charset="0"/>
              <a:ea typeface="Times New Roman" panose="02020603050405020304" pitchFamily="18" charset="0"/>
            </a:endParaRPr>
          </a:p>
          <a:p>
            <a:pPr marL="0" indent="0">
              <a:spcAft>
                <a:spcPts val="600"/>
              </a:spcAft>
              <a:buNone/>
            </a:pPr>
            <a:r>
              <a:rPr lang="en-GB" sz="1200" b="0" dirty="0">
                <a:solidFill>
                  <a:srgbClr val="FF0000"/>
                </a:solidFill>
                <a:latin typeface="Arial" panose="020B0604020202020204" pitchFamily="34" charset="0"/>
                <a:ea typeface="Cambria" panose="02040503050406030204" pitchFamily="18" charset="0"/>
              </a:rPr>
              <a:t>The document shall be entirely informative in nature containing no requirements, recommendations or permissions and shall not contain matter implying that it is normative. It shall clearly explain its relationship to normative aspects of the subject which are, or will be, dealt with in International Standards related to the subject.</a:t>
            </a:r>
          </a:p>
          <a:p>
            <a:pPr marL="0" indent="0">
              <a:spcAft>
                <a:spcPts val="600"/>
              </a:spcAft>
              <a:buNone/>
            </a:pPr>
            <a:r>
              <a:rPr lang="en-GB" sz="1200" dirty="0">
                <a:solidFill>
                  <a:srgbClr val="FF0000"/>
                </a:solidFill>
                <a:latin typeface="Arial" panose="020B0604020202020204" pitchFamily="34" charset="0"/>
                <a:ea typeface="Cambria" panose="02040503050406030204" pitchFamily="18" charset="0"/>
              </a:rPr>
              <a:t>3.3.2 </a:t>
            </a:r>
            <a:r>
              <a:rPr lang="en-GB" sz="1200" b="0" dirty="0">
                <a:solidFill>
                  <a:srgbClr val="FF0000"/>
                </a:solidFill>
                <a:latin typeface="Arial" panose="020B0604020202020204" pitchFamily="34" charset="0"/>
                <a:ea typeface="Cambria" panose="02040503050406030204" pitchFamily="18" charset="0"/>
              </a:rPr>
              <a:t>The committee may decide to initiate the development of a Technical Report by simple majority decision of the P-members. The required stages for the preparation of a Technical Report shall be the preparatory stage as set out in 2.4 and the approval stage for publication (8 weeks DTR ballot). Committees may also choose to use an optional committee stage as set out in 2.5. The decision to publish the resulting document as a Technical Report shall require a simple majority vote of the P‑members voting of the committee.</a:t>
            </a:r>
            <a:r>
              <a:rPr lang="en-GB" sz="1200" b="0" dirty="0">
                <a:solidFill>
                  <a:srgbClr val="00B0F0"/>
                </a:solidFill>
                <a:latin typeface="Arial" panose="020B0604020202020204" pitchFamily="34" charset="0"/>
                <a:ea typeface="Cambria" panose="02040503050406030204" pitchFamily="18" charset="0"/>
              </a:rPr>
              <a:t> </a:t>
            </a:r>
            <a:r>
              <a:rPr lang="en-GB" sz="1200" b="0" dirty="0">
                <a:solidFill>
                  <a:srgbClr val="FF0000"/>
                </a:solidFill>
                <a:latin typeface="Arial" panose="020B0604020202020204" pitchFamily="34" charset="0"/>
                <a:ea typeface="Cambria" panose="02040503050406030204" pitchFamily="18" charset="0"/>
              </a:rPr>
              <a:t>If changes other than editorial changes are required following the first ballot, a subsequent ballot shall be required to approve the revised draft. When the P‑members of a committee have agreed upon the publication of a Technical Report, the draft report shall be submitted electronically by the secretariat of the committee to the Office of the CEO within 16 weeks for publication.</a:t>
            </a:r>
            <a:endParaRPr lang="en-GB" sz="1800" dirty="0"/>
          </a:p>
        </p:txBody>
      </p:sp>
      <p:sp>
        <p:nvSpPr>
          <p:cNvPr id="4" name="Slide Number Placeholder 1">
            <a:extLst>
              <a:ext uri="{FF2B5EF4-FFF2-40B4-BE49-F238E27FC236}">
                <a16:creationId xmlns:a16="http://schemas.microsoft.com/office/drawing/2014/main" id="{6E8A445D-1BEE-BD9A-7794-9A23ACB0F2E5}"/>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27</a:t>
            </a:fld>
            <a:endParaRPr lang="fr-CH" sz="1000" dirty="0">
              <a:solidFill>
                <a:schemeClr val="bg1">
                  <a:lumMod val="50000"/>
                </a:schemeClr>
              </a:solidFill>
            </a:endParaRPr>
          </a:p>
        </p:txBody>
      </p:sp>
    </p:spTree>
    <p:extLst>
      <p:ext uri="{BB962C8B-B14F-4D97-AF65-F5344CB8AC3E}">
        <p14:creationId xmlns:p14="http://schemas.microsoft.com/office/powerpoint/2010/main" val="17462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48E7-5160-494A-A07A-8EA18B64825F}"/>
              </a:ext>
            </a:extLst>
          </p:cNvPr>
          <p:cNvSpPr>
            <a:spLocks noGrp="1"/>
          </p:cNvSpPr>
          <p:nvPr>
            <p:ph type="title"/>
          </p:nvPr>
        </p:nvSpPr>
        <p:spPr>
          <a:xfrm>
            <a:off x="277585" y="123478"/>
            <a:ext cx="8237765" cy="71744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Editorial changes – New IEC Statutes </a:t>
            </a:r>
          </a:p>
        </p:txBody>
      </p:sp>
      <p:sp>
        <p:nvSpPr>
          <p:cNvPr id="4" name="Slide Number Placeholder 1">
            <a:extLst>
              <a:ext uri="{FF2B5EF4-FFF2-40B4-BE49-F238E27FC236}">
                <a16:creationId xmlns:a16="http://schemas.microsoft.com/office/drawing/2014/main" id="{2D8AB12F-E17A-96AF-6760-2AF51E6457E1}"/>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28</a:t>
            </a:fld>
            <a:endParaRPr lang="fr-CH" sz="1000" dirty="0">
              <a:solidFill>
                <a:schemeClr val="bg1">
                  <a:lumMod val="50000"/>
                </a:schemeClr>
              </a:solidFill>
            </a:endParaRPr>
          </a:p>
        </p:txBody>
      </p:sp>
      <p:sp>
        <p:nvSpPr>
          <p:cNvPr id="5" name="Content Placeholder 2">
            <a:extLst>
              <a:ext uri="{FF2B5EF4-FFF2-40B4-BE49-F238E27FC236}">
                <a16:creationId xmlns:a16="http://schemas.microsoft.com/office/drawing/2014/main" id="{F5373556-D96F-7AA3-0ACE-01F22DC6CEAA}"/>
              </a:ext>
            </a:extLst>
          </p:cNvPr>
          <p:cNvSpPr txBox="1">
            <a:spLocks/>
          </p:cNvSpPr>
          <p:nvPr/>
        </p:nvSpPr>
        <p:spPr>
          <a:xfrm>
            <a:off x="251520" y="780323"/>
            <a:ext cx="8322000" cy="2862572"/>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100" b="1"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spcBef>
                <a:spcPts val="0"/>
              </a:spcBef>
              <a:buFont typeface="Calibri" panose="020F0502020204030204" pitchFamily="34" charset="0"/>
              <a:buChar char="─"/>
              <a:defRPr sz="1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18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1600" dirty="0">
                <a:solidFill>
                  <a:schemeClr val="tx1">
                    <a:lumMod val="65000"/>
                    <a:lumOff val="35000"/>
                  </a:schemeClr>
                </a:solidFill>
              </a:rPr>
              <a:t>New IEC statutes were approved at the 2021 General Meeting which included several terminology changes which have been introduced in the Directives.</a:t>
            </a:r>
          </a:p>
          <a:p>
            <a:pPr marL="0" indent="0">
              <a:lnSpc>
                <a:spcPct val="110000"/>
              </a:lnSpc>
              <a:buFont typeface="Arial" panose="020B0604020202020204" pitchFamily="34" charset="0"/>
              <a:buNone/>
            </a:pPr>
            <a:endParaRPr lang="en-GB" sz="1600" dirty="0">
              <a:solidFill>
                <a:schemeClr val="tx1">
                  <a:lumMod val="65000"/>
                  <a:lumOff val="35000"/>
                </a:schemeClr>
              </a:solidFill>
            </a:endParaRPr>
          </a:p>
          <a:p>
            <a:pPr marL="285750" lvl="1" indent="-285750">
              <a:spcBef>
                <a:spcPts val="600"/>
              </a:spcBef>
              <a:buSzPts val="1100"/>
            </a:pPr>
            <a:r>
              <a:rPr lang="en-GB" sz="1600" b="0" dirty="0"/>
              <a:t>All occurrences of "Council" replaced by "General Assembly"</a:t>
            </a:r>
          </a:p>
          <a:p>
            <a:pPr marL="285750" lvl="1" indent="-285750">
              <a:spcBef>
                <a:spcPts val="600"/>
              </a:spcBef>
              <a:buSzPts val="1100"/>
            </a:pPr>
            <a:r>
              <a:rPr lang="en-GB" sz="1600" b="0" dirty="0"/>
              <a:t>All occurrences of "Council Board" replaced by "IEC Board"</a:t>
            </a:r>
          </a:p>
          <a:p>
            <a:pPr marL="285750" lvl="1" indent="-285750">
              <a:spcBef>
                <a:spcPts val="600"/>
              </a:spcBef>
              <a:buSzPts val="1100"/>
            </a:pPr>
            <a:r>
              <a:rPr lang="en-GB" sz="1600" b="0" dirty="0"/>
              <a:t>All occurrences of "General Secretary" replaced by "Secretary-General"</a:t>
            </a:r>
          </a:p>
          <a:p>
            <a:pPr marL="285750" lvl="1" indent="-285750">
              <a:spcBef>
                <a:spcPts val="600"/>
              </a:spcBef>
              <a:spcAft>
                <a:spcPts val="600"/>
              </a:spcAft>
              <a:buSzPts val="1100"/>
            </a:pPr>
            <a:r>
              <a:rPr lang="en-GB" sz="1600" b="0" dirty="0"/>
              <a:t>All occurrences of "Central office" replaced by “IEC Secretariat“</a:t>
            </a:r>
          </a:p>
          <a:p>
            <a:pPr marL="285750" lvl="1" indent="-285750">
              <a:spcBef>
                <a:spcPts val="600"/>
              </a:spcBef>
            </a:pPr>
            <a:endParaRPr lang="en-GB" sz="1600" b="0" dirty="0"/>
          </a:p>
        </p:txBody>
      </p:sp>
    </p:spTree>
    <p:extLst>
      <p:ext uri="{BB962C8B-B14F-4D97-AF65-F5344CB8AC3E}">
        <p14:creationId xmlns:p14="http://schemas.microsoft.com/office/powerpoint/2010/main" val="342835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C1559-BD42-493D-B0DE-981A10790EF1}"/>
              </a:ext>
            </a:extLst>
          </p:cNvPr>
          <p:cNvSpPr>
            <a:spLocks noGrp="1"/>
          </p:cNvSpPr>
          <p:nvPr>
            <p:ph type="title"/>
          </p:nvPr>
        </p:nvSpPr>
        <p:spPr>
          <a:xfrm>
            <a:off x="5011249" y="1469736"/>
            <a:ext cx="3605213" cy="964478"/>
          </a:xfrm>
        </p:spPr>
        <p:txBody>
          <a:bodyPr anchor="t">
            <a:normAutofit fontScale="90000"/>
          </a:bodyPr>
          <a:lstStyle/>
          <a:p>
            <a:r>
              <a:rPr lang="en-GB" dirty="0"/>
              <a:t>Changes in the Directives Supplement</a:t>
            </a:r>
          </a:p>
        </p:txBody>
      </p:sp>
      <p:pic>
        <p:nvPicPr>
          <p:cNvPr id="5" name="Picture 4">
            <a:extLst>
              <a:ext uri="{FF2B5EF4-FFF2-40B4-BE49-F238E27FC236}">
                <a16:creationId xmlns:a16="http://schemas.microsoft.com/office/drawing/2014/main" id="{14BEC650-BDE0-916A-6CBA-462738C3F4AF}"/>
              </a:ext>
            </a:extLst>
          </p:cNvPr>
          <p:cNvPicPr>
            <a:picLocks noChangeAspect="1"/>
          </p:cNvPicPr>
          <p:nvPr/>
        </p:nvPicPr>
        <p:blipFill rotWithShape="1">
          <a:blip r:embed="rId2"/>
          <a:srcRect b="444"/>
          <a:stretch/>
        </p:blipFill>
        <p:spPr>
          <a:xfrm>
            <a:off x="0" y="0"/>
            <a:ext cx="3636072"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20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D2E9-75B2-4D31-A98F-98B144AE2580}"/>
              </a:ext>
            </a:extLst>
          </p:cNvPr>
          <p:cNvSpPr>
            <a:spLocks noGrp="1"/>
          </p:cNvSpPr>
          <p:nvPr>
            <p:ph type="title"/>
          </p:nvPr>
        </p:nvSpPr>
        <p:spPr>
          <a:xfrm>
            <a:off x="270456" y="154546"/>
            <a:ext cx="8240133" cy="571127"/>
          </a:xfrm>
        </p:spPr>
        <p:txBody>
          <a:bodyPr anchor="t">
            <a:normAutofit/>
          </a:bodyPr>
          <a:lstStyle/>
          <a:p>
            <a:r>
              <a:rPr lang="en-GB" dirty="0"/>
              <a:t>Summary of the main changes</a:t>
            </a:r>
          </a:p>
        </p:txBody>
      </p:sp>
      <p:sp>
        <p:nvSpPr>
          <p:cNvPr id="3" name="Text Placeholder 2">
            <a:extLst>
              <a:ext uri="{FF2B5EF4-FFF2-40B4-BE49-F238E27FC236}">
                <a16:creationId xmlns:a16="http://schemas.microsoft.com/office/drawing/2014/main" id="{A841DA8D-25AE-42EC-B7E7-7F5F5506922F}"/>
              </a:ext>
            </a:extLst>
          </p:cNvPr>
          <p:cNvSpPr>
            <a:spLocks noGrp="1"/>
          </p:cNvSpPr>
          <p:nvPr>
            <p:ph type="body" idx="1"/>
          </p:nvPr>
        </p:nvSpPr>
        <p:spPr>
          <a:xfrm>
            <a:off x="293915" y="843558"/>
            <a:ext cx="8226198" cy="4132479"/>
          </a:xfrm>
        </p:spPr>
        <p:txBody>
          <a:bodyPr>
            <a:normAutofit lnSpcReduction="10000"/>
          </a:bodyPr>
          <a:lstStyle/>
          <a:p>
            <a:pPr marL="285750" lvl="1" indent="-285750">
              <a:spcBef>
                <a:spcPts val="600"/>
              </a:spcBef>
            </a:pPr>
            <a:r>
              <a:rPr lang="en-GB" sz="1600" b="0" dirty="0">
                <a:solidFill>
                  <a:schemeClr val="tx1">
                    <a:lumMod val="65000"/>
                    <a:lumOff val="35000"/>
                  </a:schemeClr>
                </a:solidFill>
              </a:rPr>
              <a:t>Abstention is fully considered as a National Committee vote</a:t>
            </a:r>
          </a:p>
          <a:p>
            <a:pPr marL="285750" lvl="1" indent="-285750">
              <a:spcBef>
                <a:spcPts val="600"/>
              </a:spcBef>
            </a:pPr>
            <a:r>
              <a:rPr lang="en-GB" sz="1600" b="0" dirty="0">
                <a:solidFill>
                  <a:schemeClr val="tx1">
                    <a:lumMod val="65000"/>
                    <a:lumOff val="35000"/>
                  </a:schemeClr>
                </a:solidFill>
              </a:rPr>
              <a:t>Working Group meetings: documents on the CP and introduction of hybrid meetings</a:t>
            </a:r>
          </a:p>
          <a:p>
            <a:pPr marL="285750" lvl="1" indent="-285750">
              <a:spcBef>
                <a:spcPts val="600"/>
              </a:spcBef>
            </a:pPr>
            <a:r>
              <a:rPr lang="en-GB" sz="1600" b="0" dirty="0">
                <a:solidFill>
                  <a:schemeClr val="tx1">
                    <a:lumMod val="65000"/>
                    <a:lumOff val="35000"/>
                  </a:schemeClr>
                </a:solidFill>
              </a:rPr>
              <a:t>Joint working groups operations: improved balance between the committees</a:t>
            </a:r>
          </a:p>
          <a:p>
            <a:pPr marL="285750" lvl="1" indent="-285750">
              <a:spcBef>
                <a:spcPts val="600"/>
              </a:spcBef>
            </a:pPr>
            <a:r>
              <a:rPr lang="en-GB" sz="1600" b="0" dirty="0">
                <a:solidFill>
                  <a:schemeClr val="tx1">
                    <a:lumMod val="65000"/>
                    <a:lumOff val="35000"/>
                  </a:schemeClr>
                </a:solidFill>
              </a:rPr>
              <a:t>Membership of advisory and ad-hoc groups: clarification of Members roles</a:t>
            </a:r>
          </a:p>
          <a:p>
            <a:pPr marL="285750" lvl="1" indent="-285750">
              <a:spcBef>
                <a:spcPts val="600"/>
              </a:spcBef>
            </a:pPr>
            <a:r>
              <a:rPr lang="en-GB" sz="1600" b="0" dirty="0">
                <a:solidFill>
                  <a:schemeClr val="tx1">
                    <a:lumMod val="65000"/>
                    <a:lumOff val="35000"/>
                  </a:schemeClr>
                </a:solidFill>
              </a:rPr>
              <a:t>Liaison between ISO and IEC Committees: Liaison representatives can attend WG meetings</a:t>
            </a:r>
          </a:p>
          <a:p>
            <a:pPr marL="285750" lvl="1" indent="-285750">
              <a:spcBef>
                <a:spcPts val="600"/>
              </a:spcBef>
            </a:pPr>
            <a:r>
              <a:rPr lang="en-GB" sz="1600" b="0" dirty="0">
                <a:solidFill>
                  <a:schemeClr val="tx1">
                    <a:lumMod val="65000"/>
                    <a:lumOff val="35000"/>
                  </a:schemeClr>
                </a:solidFill>
              </a:rPr>
              <a:t>Committee Stage, clarification of the process</a:t>
            </a:r>
          </a:p>
          <a:p>
            <a:pPr marL="285750" lvl="1" indent="-285750">
              <a:spcBef>
                <a:spcPts val="600"/>
              </a:spcBef>
            </a:pPr>
            <a:r>
              <a:rPr lang="en-GB" sz="1600" b="0" dirty="0">
                <a:solidFill>
                  <a:schemeClr val="tx1">
                    <a:lumMod val="65000"/>
                    <a:lumOff val="35000"/>
                  </a:schemeClr>
                </a:solidFill>
              </a:rPr>
              <a:t>Decisions at enquiry stage: Clarification of the options to move forward, second CDV now possible in case of approved CDV</a:t>
            </a:r>
          </a:p>
          <a:p>
            <a:pPr marL="285750" lvl="1" indent="-285750">
              <a:spcBef>
                <a:spcPts val="600"/>
              </a:spcBef>
            </a:pPr>
            <a:r>
              <a:rPr lang="en-GB" sz="1600" b="0" dirty="0">
                <a:solidFill>
                  <a:schemeClr val="tx1">
                    <a:lumMod val="65000"/>
                    <a:lumOff val="35000"/>
                  </a:schemeClr>
                </a:solidFill>
              </a:rPr>
              <a:t>Conversion of a CDV into a TS or PAS:  directly to DTR or DPAS</a:t>
            </a:r>
          </a:p>
          <a:p>
            <a:pPr marL="285750" lvl="1" indent="-285750">
              <a:spcBef>
                <a:spcPts val="600"/>
              </a:spcBef>
            </a:pPr>
            <a:r>
              <a:rPr lang="en-GB" sz="1600" b="0" dirty="0">
                <a:solidFill>
                  <a:schemeClr val="tx1">
                    <a:lumMod val="65000"/>
                    <a:lumOff val="35000"/>
                  </a:schemeClr>
                </a:solidFill>
              </a:rPr>
              <a:t>TS PAS and TR: Major review of the text to include the purpose of each publication and add a second optional DTS TPAS, DTR ballot for technical changes</a:t>
            </a:r>
          </a:p>
          <a:p>
            <a:pPr marL="285750" lvl="1" indent="-285750">
              <a:spcBef>
                <a:spcPts val="600"/>
              </a:spcBef>
            </a:pPr>
            <a:r>
              <a:rPr lang="en-GB" sz="1600" b="0" dirty="0">
                <a:solidFill>
                  <a:schemeClr val="tx1">
                    <a:lumMod val="65000"/>
                    <a:lumOff val="35000"/>
                  </a:schemeClr>
                </a:solidFill>
              </a:rPr>
              <a:t>Consistency of terminology: Use of the term "document" throughout Directives in replacement of “publication” or “deliverable”</a:t>
            </a:r>
          </a:p>
        </p:txBody>
      </p:sp>
      <p:sp>
        <p:nvSpPr>
          <p:cNvPr id="4" name="Slide Number Placeholder 1">
            <a:extLst>
              <a:ext uri="{FF2B5EF4-FFF2-40B4-BE49-F238E27FC236}">
                <a16:creationId xmlns:a16="http://schemas.microsoft.com/office/drawing/2014/main" id="{9ACE232C-C59B-14F9-5866-40094920460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a:t>
            </a:fld>
            <a:endParaRPr lang="fr-CH" sz="1000" dirty="0">
              <a:solidFill>
                <a:schemeClr val="bg1">
                  <a:lumMod val="50000"/>
                </a:schemeClr>
              </a:solidFill>
            </a:endParaRPr>
          </a:p>
        </p:txBody>
      </p:sp>
    </p:spTree>
    <p:extLst>
      <p:ext uri="{BB962C8B-B14F-4D97-AF65-F5344CB8AC3E}">
        <p14:creationId xmlns:p14="http://schemas.microsoft.com/office/powerpoint/2010/main" val="215758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D2E9-75B2-4D31-A98F-98B144AE2580}"/>
              </a:ext>
            </a:extLst>
          </p:cNvPr>
          <p:cNvSpPr>
            <a:spLocks noGrp="1"/>
          </p:cNvSpPr>
          <p:nvPr>
            <p:ph type="title"/>
          </p:nvPr>
        </p:nvSpPr>
        <p:spPr>
          <a:xfrm>
            <a:off x="270456" y="154546"/>
            <a:ext cx="8240133" cy="571127"/>
          </a:xfrm>
        </p:spPr>
        <p:txBody>
          <a:bodyPr anchor="t">
            <a:normAutofit/>
          </a:bodyPr>
          <a:lstStyle/>
          <a:p>
            <a:r>
              <a:rPr lang="en-GB" dirty="0"/>
              <a:t>Summary of the main changes</a:t>
            </a:r>
          </a:p>
        </p:txBody>
      </p:sp>
      <p:sp>
        <p:nvSpPr>
          <p:cNvPr id="3" name="Text Placeholder 2">
            <a:extLst>
              <a:ext uri="{FF2B5EF4-FFF2-40B4-BE49-F238E27FC236}">
                <a16:creationId xmlns:a16="http://schemas.microsoft.com/office/drawing/2014/main" id="{A841DA8D-25AE-42EC-B7E7-7F5F5506922F}"/>
              </a:ext>
            </a:extLst>
          </p:cNvPr>
          <p:cNvSpPr>
            <a:spLocks noGrp="1"/>
          </p:cNvSpPr>
          <p:nvPr>
            <p:ph type="body" idx="1"/>
          </p:nvPr>
        </p:nvSpPr>
        <p:spPr>
          <a:xfrm>
            <a:off x="293915" y="1275607"/>
            <a:ext cx="8226198" cy="2952328"/>
          </a:xfrm>
        </p:spPr>
        <p:txBody>
          <a:bodyPr>
            <a:normAutofit/>
          </a:bodyPr>
          <a:lstStyle/>
          <a:p>
            <a:pPr marL="285750" lvl="1" indent="-285750">
              <a:spcBef>
                <a:spcPts val="600"/>
              </a:spcBef>
            </a:pPr>
            <a:r>
              <a:rPr lang="en-GB" sz="1600" b="0" dirty="0">
                <a:solidFill>
                  <a:schemeClr val="tx1">
                    <a:lumMod val="65000"/>
                    <a:lumOff val="35000"/>
                  </a:schemeClr>
                </a:solidFill>
              </a:rPr>
              <a:t>Additional Experts after NP ballot closing, clarification that the 4 weeks extra period starts at the NP ballot closing</a:t>
            </a:r>
          </a:p>
          <a:p>
            <a:pPr marL="285750" lvl="1" indent="-285750">
              <a:spcBef>
                <a:spcPts val="600"/>
              </a:spcBef>
            </a:pPr>
            <a:r>
              <a:rPr lang="en-GB" sz="1600" b="0" dirty="0">
                <a:solidFill>
                  <a:schemeClr val="tx1">
                    <a:lumMod val="65000"/>
                    <a:lumOff val="35000"/>
                  </a:schemeClr>
                </a:solidFill>
              </a:rPr>
              <a:t>Voting statistics for National Committees, clarification that “abstain” is a vote</a:t>
            </a:r>
          </a:p>
          <a:p>
            <a:pPr marL="285750" lvl="1" indent="-285750">
              <a:spcBef>
                <a:spcPts val="600"/>
              </a:spcBef>
            </a:pPr>
            <a:r>
              <a:rPr lang="en-GB" sz="1600" b="0" dirty="0">
                <a:solidFill>
                  <a:schemeClr val="tx1">
                    <a:lumMod val="65000"/>
                    <a:lumOff val="35000"/>
                  </a:schemeClr>
                </a:solidFill>
              </a:rPr>
              <a:t>Annex SJ has been removed and Annex SI has been updated to cover for Annex SJ</a:t>
            </a:r>
            <a:br>
              <a:rPr lang="en-GB" sz="1600" b="0" dirty="0">
                <a:solidFill>
                  <a:schemeClr val="tx1">
                    <a:lumMod val="65000"/>
                    <a:lumOff val="35000"/>
                  </a:schemeClr>
                </a:solidFill>
              </a:rPr>
            </a:br>
            <a:r>
              <a:rPr lang="en-GB" sz="1600" b="0" dirty="0">
                <a:solidFill>
                  <a:schemeClr val="tx1">
                    <a:lumMod val="65000"/>
                    <a:lumOff val="35000"/>
                  </a:schemeClr>
                </a:solidFill>
              </a:rPr>
              <a:t>Note: All subsequent annexes have been renamed i.e., Annex SL becomes Annex SK</a:t>
            </a:r>
          </a:p>
          <a:p>
            <a:pPr marL="285750" lvl="1" indent="-285750">
              <a:spcBef>
                <a:spcPts val="600"/>
              </a:spcBef>
            </a:pPr>
            <a:r>
              <a:rPr lang="en-GB" sz="1600" b="0" dirty="0">
                <a:solidFill>
                  <a:schemeClr val="tx1">
                    <a:lumMod val="65000"/>
                    <a:lumOff val="35000"/>
                  </a:schemeClr>
                </a:solidFill>
              </a:rPr>
              <a:t>Fully reviewed Annex SK about standards in database format</a:t>
            </a:r>
          </a:p>
          <a:p>
            <a:pPr marL="285750" lvl="1" indent="-285750">
              <a:spcBef>
                <a:spcPts val="600"/>
              </a:spcBef>
            </a:pPr>
            <a:r>
              <a:rPr lang="en-GB" sz="1600" b="0" dirty="0">
                <a:solidFill>
                  <a:schemeClr val="tx1">
                    <a:lumMod val="65000"/>
                    <a:lumOff val="35000"/>
                  </a:schemeClr>
                </a:solidFill>
              </a:rPr>
              <a:t>Systems Committees secretariat may also be allocated to a National Committee</a:t>
            </a:r>
          </a:p>
          <a:p>
            <a:pPr marL="285750" lvl="1" indent="-285750">
              <a:spcBef>
                <a:spcPts val="600"/>
              </a:spcBef>
            </a:pPr>
            <a:r>
              <a:rPr lang="en-GB" sz="1600" b="0" dirty="0">
                <a:solidFill>
                  <a:schemeClr val="tx1">
                    <a:lumMod val="65000"/>
                    <a:lumOff val="35000"/>
                  </a:schemeClr>
                </a:solidFill>
              </a:rPr>
              <a:t>Process defined for the maintenance of SRDs</a:t>
            </a:r>
          </a:p>
        </p:txBody>
      </p:sp>
      <p:sp>
        <p:nvSpPr>
          <p:cNvPr id="4" name="Slide Number Placeholder 1">
            <a:extLst>
              <a:ext uri="{FF2B5EF4-FFF2-40B4-BE49-F238E27FC236}">
                <a16:creationId xmlns:a16="http://schemas.microsoft.com/office/drawing/2014/main" id="{9ACE232C-C59B-14F9-5866-40094920460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30</a:t>
            </a:fld>
            <a:endParaRPr lang="fr-CH" sz="1000" dirty="0">
              <a:solidFill>
                <a:schemeClr val="bg1">
                  <a:lumMod val="50000"/>
                </a:schemeClr>
              </a:solidFill>
            </a:endParaRPr>
          </a:p>
        </p:txBody>
      </p:sp>
    </p:spTree>
    <p:extLst>
      <p:ext uri="{BB962C8B-B14F-4D97-AF65-F5344CB8AC3E}">
        <p14:creationId xmlns:p14="http://schemas.microsoft.com/office/powerpoint/2010/main" val="222584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Additional Experts after NP ballot closing</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1"/>
            <a:ext cx="8263830" cy="792087"/>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Clarification that the 4 weeks extra period starts at the NP ballot closing in </a:t>
            </a:r>
            <a:br>
              <a:rPr lang="en-GB" sz="1600" dirty="0">
                <a:solidFill>
                  <a:schemeClr val="tx1">
                    <a:lumMod val="65000"/>
                    <a:lumOff val="35000"/>
                  </a:schemeClr>
                </a:solidFill>
                <a:latin typeface="+mn-lt"/>
                <a:cs typeface="+mn-cs"/>
              </a:rPr>
            </a:br>
            <a:r>
              <a:rPr lang="en-GB" sz="1600" dirty="0">
                <a:solidFill>
                  <a:schemeClr val="tx1">
                    <a:lumMod val="65000"/>
                    <a:lumOff val="35000"/>
                  </a:schemeClr>
                </a:solidFill>
                <a:latin typeface="+mn-lt"/>
                <a:cs typeface="+mn-cs"/>
              </a:rPr>
              <a:t>Clause 2.3.5</a:t>
            </a:r>
          </a:p>
          <a:p>
            <a:pPr marL="0" lvl="1" indent="0">
              <a:spcBef>
                <a:spcPts val="600"/>
              </a:spcBef>
              <a:buNone/>
            </a:pPr>
            <a:endParaRPr lang="en-GB" sz="1600" b="0" dirty="0"/>
          </a:p>
        </p:txBody>
      </p:sp>
      <p:sp>
        <p:nvSpPr>
          <p:cNvPr id="4" name="TextBox 3">
            <a:extLst>
              <a:ext uri="{FF2B5EF4-FFF2-40B4-BE49-F238E27FC236}">
                <a16:creationId xmlns:a16="http://schemas.microsoft.com/office/drawing/2014/main" id="{D7E3BD84-98A4-C1FE-EE18-7D72DB4A7571}"/>
              </a:ext>
            </a:extLst>
          </p:cNvPr>
          <p:cNvSpPr txBox="1"/>
          <p:nvPr/>
        </p:nvSpPr>
        <p:spPr>
          <a:xfrm>
            <a:off x="467544" y="2251874"/>
            <a:ext cx="7952015" cy="1544012"/>
          </a:xfrm>
          <a:prstGeom prst="rect">
            <a:avLst/>
          </a:prstGeom>
          <a:noFill/>
        </p:spPr>
        <p:txBody>
          <a:bodyPr wrap="square">
            <a:spAutoFit/>
          </a:bodyPr>
          <a:lstStyle/>
          <a:p>
            <a:pPr>
              <a:spcAft>
                <a:spcPts val="800"/>
              </a:spcAft>
            </a:pPr>
            <a:r>
              <a:rPr lang="en-GB" sz="1350" b="1" dirty="0">
                <a:solidFill>
                  <a:srgbClr val="000000"/>
                </a:solidFill>
                <a:effectLst/>
                <a:ea typeface="Calibri" panose="020F0502020204030204" pitchFamily="34" charset="0"/>
              </a:rPr>
              <a:t>2.3.5</a:t>
            </a:r>
            <a:endParaRPr lang="en-GB" sz="1350" dirty="0">
              <a:solidFill>
                <a:srgbClr val="000000"/>
              </a:solidFill>
              <a:effectLst/>
              <a:ea typeface="Times New Roman" panose="02020603050405020304" pitchFamily="18" charset="0"/>
            </a:endParaRPr>
          </a:p>
          <a:p>
            <a:pPr algn="just">
              <a:spcAft>
                <a:spcPts val="750"/>
              </a:spcAft>
            </a:pPr>
            <a:r>
              <a:rPr lang="en-GB" sz="1350" dirty="0">
                <a:effectLst/>
                <a:ea typeface="Times New Roman" panose="02020603050405020304" pitchFamily="18" charset="0"/>
                <a:cs typeface="Times New Roman" panose="02020603050405020304" pitchFamily="18" charset="0"/>
              </a:rPr>
              <a:t>If the required number of nominated experts has not been obtained by the end of the voting period, P-members having approved the work item and having not yet appointed an expert may, within 4 weeks of the release date of the Voting </a:t>
            </a:r>
            <a:r>
              <a:rPr lang="en-GB" sz="1350" strike="sngStrike" dirty="0" err="1">
                <a:solidFill>
                  <a:srgbClr val="FF0000"/>
                </a:solidFill>
                <a:effectLst/>
                <a:ea typeface="Times New Roman" panose="02020603050405020304" pitchFamily="18" charset="0"/>
                <a:cs typeface="Times New Roman" panose="02020603050405020304" pitchFamily="18" charset="0"/>
              </a:rPr>
              <a:t>Report</a:t>
            </a:r>
            <a:r>
              <a:rPr lang="en-GB" sz="1350" dirty="0" err="1">
                <a:solidFill>
                  <a:srgbClr val="FF0000"/>
                </a:solidFill>
                <a:effectLst/>
                <a:ea typeface="Times New Roman" panose="02020603050405020304" pitchFamily="18" charset="0"/>
                <a:cs typeface="Times New Roman" panose="02020603050405020304" pitchFamily="18" charset="0"/>
              </a:rPr>
              <a:t>Result</a:t>
            </a:r>
            <a:r>
              <a:rPr lang="en-GB" sz="1350" dirty="0">
                <a:effectLst/>
                <a:ea typeface="Times New Roman" panose="02020603050405020304" pitchFamily="18" charset="0"/>
                <a:cs typeface="Times New Roman" panose="02020603050405020304" pitchFamily="18" charset="0"/>
              </a:rPr>
              <a:t>, nominate further experts they consider will contribute effectively to the work, without resubmitting the new work item proposal for ballot.</a:t>
            </a:r>
            <a:endParaRPr lang="en-GB" sz="1350" dirty="0">
              <a:effectLst/>
              <a:ea typeface="Times New Roman" panose="02020603050405020304" pitchFamily="18" charset="0"/>
            </a:endParaRPr>
          </a:p>
          <a:p>
            <a:pPr>
              <a:spcAft>
                <a:spcPts val="800"/>
              </a:spcAft>
            </a:pPr>
            <a:endParaRPr lang="en-GB" sz="1350" dirty="0">
              <a:solidFill>
                <a:srgbClr val="000000"/>
              </a:solidFill>
              <a:latin typeface="Arial" panose="020B0604020202020204" pitchFamily="34" charset="0"/>
              <a:ea typeface="Times New Roman" panose="02020603050405020304" pitchFamily="18" charset="0"/>
            </a:endParaRPr>
          </a:p>
        </p:txBody>
      </p:sp>
      <p:sp>
        <p:nvSpPr>
          <p:cNvPr id="5" name="Slide Number Placeholder 1">
            <a:extLst>
              <a:ext uri="{FF2B5EF4-FFF2-40B4-BE49-F238E27FC236}">
                <a16:creationId xmlns:a16="http://schemas.microsoft.com/office/drawing/2014/main" id="{60F01EE3-A68C-6B3C-42A4-4F3E09C3FA8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31</a:t>
            </a:fld>
            <a:endParaRPr lang="fr-CH" sz="1000" dirty="0">
              <a:solidFill>
                <a:schemeClr val="bg1">
                  <a:lumMod val="50000"/>
                </a:schemeClr>
              </a:solidFill>
            </a:endParaRPr>
          </a:p>
        </p:txBody>
      </p:sp>
    </p:spTree>
    <p:extLst>
      <p:ext uri="{BB962C8B-B14F-4D97-AF65-F5344CB8AC3E}">
        <p14:creationId xmlns:p14="http://schemas.microsoft.com/office/powerpoint/2010/main" val="72345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Voting statistics</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1"/>
            <a:ext cx="8263830" cy="936103"/>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To clarify the voting statistics calculation in Clause 1.7.4</a:t>
            </a:r>
          </a:p>
          <a:p>
            <a:pPr marL="0" lvl="1" indent="0">
              <a:spcBef>
                <a:spcPts val="600"/>
              </a:spcBef>
              <a:buNone/>
            </a:pPr>
            <a:r>
              <a:rPr lang="en-GB" sz="1600" b="0" dirty="0"/>
              <a:t>Voting "abstain" is considered as a vote and is counted when calculating the P-Members participation statistics</a:t>
            </a:r>
          </a:p>
        </p:txBody>
      </p:sp>
      <p:sp>
        <p:nvSpPr>
          <p:cNvPr id="4" name="TextBox 3">
            <a:extLst>
              <a:ext uri="{FF2B5EF4-FFF2-40B4-BE49-F238E27FC236}">
                <a16:creationId xmlns:a16="http://schemas.microsoft.com/office/drawing/2014/main" id="{D7E3BD84-98A4-C1FE-EE18-7D72DB4A7571}"/>
              </a:ext>
            </a:extLst>
          </p:cNvPr>
          <p:cNvSpPr txBox="1"/>
          <p:nvPr/>
        </p:nvSpPr>
        <p:spPr>
          <a:xfrm>
            <a:off x="467544" y="1995686"/>
            <a:ext cx="7952015" cy="2339102"/>
          </a:xfrm>
          <a:prstGeom prst="rect">
            <a:avLst/>
          </a:prstGeom>
          <a:noFill/>
        </p:spPr>
        <p:txBody>
          <a:bodyPr wrap="square">
            <a:spAutoFit/>
          </a:bodyPr>
          <a:lstStyle/>
          <a:p>
            <a:pPr>
              <a:spcAft>
                <a:spcPts val="800"/>
              </a:spcAft>
            </a:pPr>
            <a:r>
              <a:rPr lang="en-GB" sz="1350" b="1" dirty="0">
                <a:solidFill>
                  <a:srgbClr val="000000"/>
                </a:solidFill>
                <a:effectLst/>
                <a:ea typeface="Calibri" panose="020F0502020204030204" pitchFamily="34" charset="0"/>
              </a:rPr>
              <a:t>1.7.4</a:t>
            </a:r>
            <a:endParaRPr lang="en-GB" sz="1350" dirty="0">
              <a:solidFill>
                <a:srgbClr val="000000"/>
              </a:solidFill>
              <a:effectLst/>
              <a:ea typeface="Times New Roman" panose="02020603050405020304" pitchFamily="18" charset="0"/>
            </a:endParaRPr>
          </a:p>
          <a:p>
            <a:pPr algn="just">
              <a:spcAft>
                <a:spcPts val="750"/>
              </a:spcAft>
            </a:pPr>
            <a:r>
              <a:rPr lang="en-GB" sz="1350" dirty="0">
                <a:solidFill>
                  <a:srgbClr val="000000"/>
                </a:solidFill>
                <a:effectLst/>
                <a:ea typeface="Times New Roman" panose="02020603050405020304" pitchFamily="18" charset="0"/>
              </a:rPr>
              <a:t>[…]</a:t>
            </a:r>
            <a:endParaRPr lang="en-GB" sz="1350" dirty="0">
              <a:effectLst/>
              <a:ea typeface="Times New Roman" panose="02020603050405020304" pitchFamily="18" charset="0"/>
            </a:endParaRPr>
          </a:p>
          <a:p>
            <a:pPr marL="457200">
              <a:tabLst>
                <a:tab pos="228600" algn="l"/>
                <a:tab pos="457200" algn="l"/>
              </a:tabLst>
            </a:pPr>
            <a:r>
              <a:rPr lang="en-GB" sz="1350" b="0" dirty="0">
                <a:solidFill>
                  <a:srgbClr val="000000"/>
                </a:solidFill>
                <a:effectLst/>
                <a:ea typeface="Times New Roman" panose="02020603050405020304" pitchFamily="18" charset="0"/>
                <a:cs typeface="Arial" panose="020B0604020202020204" pitchFamily="34" charset="0"/>
              </a:rPr>
              <a:t>2a) In IEC:</a:t>
            </a:r>
            <a:endParaRPr lang="en-GB" sz="1350" b="1" dirty="0">
              <a:solidFill>
                <a:srgbClr val="000000"/>
              </a:solidFill>
              <a:effectLst/>
              <a:ea typeface="Times New Roman" panose="02020603050405020304" pitchFamily="18" charset="0"/>
              <a:cs typeface="Arial" panose="020B0604020202020204" pitchFamily="34" charset="0"/>
            </a:endParaRPr>
          </a:p>
          <a:p>
            <a:pPr marL="200660">
              <a:tabLst>
                <a:tab pos="228600" algn="l"/>
                <a:tab pos="457200" algn="l"/>
              </a:tabLst>
            </a:pPr>
            <a:r>
              <a:rPr lang="en-GB" sz="1350" b="0" dirty="0">
                <a:solidFill>
                  <a:srgbClr val="000000"/>
                </a:solidFill>
                <a:effectLst/>
                <a:ea typeface="Times New Roman" panose="02020603050405020304" pitchFamily="18" charset="0"/>
                <a:cs typeface="Arial" panose="020B0604020202020204" pitchFamily="34" charset="0"/>
              </a:rPr>
              <a:t>has failed to vote on questions formally submitted for voting within the Committee (see 1.7.1).</a:t>
            </a:r>
            <a:endParaRPr lang="en-GB" sz="1350" b="1" dirty="0">
              <a:solidFill>
                <a:srgbClr val="000000"/>
              </a:solidFill>
              <a:effectLst/>
              <a:ea typeface="Times New Roman" panose="02020603050405020304" pitchFamily="18" charset="0"/>
              <a:cs typeface="Arial" panose="020B0604020202020204" pitchFamily="34" charset="0"/>
            </a:endParaRPr>
          </a:p>
          <a:p>
            <a:pPr marL="200660">
              <a:spcAft>
                <a:spcPts val="800"/>
              </a:spcAft>
            </a:pPr>
            <a:r>
              <a:rPr lang="en-GB" sz="1350" dirty="0">
                <a:solidFill>
                  <a:srgbClr val="FF0000"/>
                </a:solidFill>
                <a:effectLst/>
                <a:ea typeface="Times New Roman" panose="02020603050405020304" pitchFamily="18" charset="0"/>
              </a:rPr>
              <a:t>Note: abstentions are taken into account when evaluating P-Member participation</a:t>
            </a:r>
            <a:endParaRPr lang="en-GB" sz="1350" dirty="0">
              <a:solidFill>
                <a:srgbClr val="000000"/>
              </a:solidFill>
              <a:effectLst/>
              <a:ea typeface="Times New Roman" panose="02020603050405020304" pitchFamily="18" charset="0"/>
            </a:endParaRPr>
          </a:p>
          <a:p>
            <a:pPr marL="457200">
              <a:tabLst>
                <a:tab pos="228600" algn="l"/>
                <a:tab pos="457200" algn="l"/>
              </a:tabLst>
            </a:pPr>
            <a:r>
              <a:rPr lang="en-GB" sz="1350" b="0" dirty="0">
                <a:solidFill>
                  <a:srgbClr val="000000"/>
                </a:solidFill>
                <a:effectLst/>
                <a:ea typeface="Times New Roman" panose="02020603050405020304" pitchFamily="18" charset="0"/>
                <a:cs typeface="Arial" panose="020B0604020202020204" pitchFamily="34" charset="0"/>
              </a:rPr>
              <a:t>2b) In ISO: </a:t>
            </a:r>
            <a:endParaRPr lang="en-GB" sz="1350" b="1" dirty="0">
              <a:solidFill>
                <a:srgbClr val="000000"/>
              </a:solidFill>
              <a:effectLst/>
              <a:ea typeface="Times New Roman" panose="02020603050405020304" pitchFamily="18" charset="0"/>
              <a:cs typeface="Arial" panose="020B0604020202020204" pitchFamily="34" charset="0"/>
            </a:endParaRPr>
          </a:p>
          <a:p>
            <a:pPr marL="200660">
              <a:tabLst>
                <a:tab pos="228600" algn="l"/>
                <a:tab pos="457200" algn="l"/>
              </a:tabLst>
            </a:pPr>
            <a:r>
              <a:rPr lang="en-GB" sz="1350" b="0" dirty="0">
                <a:solidFill>
                  <a:srgbClr val="000000"/>
                </a:solidFill>
                <a:effectLst/>
                <a:ea typeface="Times New Roman" panose="02020603050405020304" pitchFamily="18" charset="0"/>
                <a:cs typeface="Arial" panose="020B0604020202020204" pitchFamily="34" charset="0"/>
              </a:rPr>
              <a:t>has failed to vote on over 20 % (and at least 2) of the questions formally submitted for voting on the committee internal balloting (CIB) within the Committee over one calendar year (see 1.7.1).</a:t>
            </a:r>
            <a:endParaRPr lang="en-GB" sz="1350" b="1" dirty="0">
              <a:solidFill>
                <a:srgbClr val="000000"/>
              </a:solidFill>
              <a:effectLst/>
              <a:ea typeface="Times New Roman" panose="02020603050405020304" pitchFamily="18" charset="0"/>
              <a:cs typeface="Arial" panose="020B0604020202020204" pitchFamily="34" charset="0"/>
            </a:endParaRPr>
          </a:p>
          <a:p>
            <a:pPr algn="just">
              <a:spcAft>
                <a:spcPts val="750"/>
              </a:spcAft>
            </a:pPr>
            <a:r>
              <a:rPr lang="en-GB" sz="1350" dirty="0">
                <a:solidFill>
                  <a:srgbClr val="000000"/>
                </a:solidFill>
                <a:effectLst/>
                <a:ea typeface="Times New Roman" panose="02020603050405020304" pitchFamily="18" charset="0"/>
              </a:rPr>
              <a:t>[…]</a:t>
            </a:r>
            <a:endParaRPr lang="en-GB" sz="1350" dirty="0">
              <a:ea typeface="MS Mincho" panose="02020609040205080304" pitchFamily="49" charset="-128"/>
              <a:cs typeface="Times New Roman" panose="02020603050405020304" pitchFamily="18" charset="0"/>
            </a:endParaRPr>
          </a:p>
        </p:txBody>
      </p:sp>
      <p:sp>
        <p:nvSpPr>
          <p:cNvPr id="5" name="Slide Number Placeholder 1">
            <a:extLst>
              <a:ext uri="{FF2B5EF4-FFF2-40B4-BE49-F238E27FC236}">
                <a16:creationId xmlns:a16="http://schemas.microsoft.com/office/drawing/2014/main" id="{60F01EE3-A68C-6B3C-42A4-4F3E09C3FA8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32</a:t>
            </a:fld>
            <a:endParaRPr lang="fr-CH" sz="1000" dirty="0">
              <a:solidFill>
                <a:schemeClr val="bg1">
                  <a:lumMod val="50000"/>
                </a:schemeClr>
              </a:solidFill>
            </a:endParaRPr>
          </a:p>
        </p:txBody>
      </p:sp>
    </p:spTree>
    <p:extLst>
      <p:ext uri="{BB962C8B-B14F-4D97-AF65-F5344CB8AC3E}">
        <p14:creationId xmlns:p14="http://schemas.microsoft.com/office/powerpoint/2010/main" val="22422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Removal of Annex SJ</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1"/>
            <a:ext cx="8263830" cy="792087"/>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Clarification that the 4 weeks extra period starts at the NP ballot closing in </a:t>
            </a:r>
            <a:br>
              <a:rPr lang="en-GB" sz="1600" dirty="0">
                <a:solidFill>
                  <a:schemeClr val="tx1">
                    <a:lumMod val="65000"/>
                    <a:lumOff val="35000"/>
                  </a:schemeClr>
                </a:solidFill>
                <a:latin typeface="+mn-lt"/>
                <a:cs typeface="+mn-cs"/>
              </a:rPr>
            </a:br>
            <a:r>
              <a:rPr lang="en-GB" sz="1600" dirty="0">
                <a:solidFill>
                  <a:schemeClr val="tx1">
                    <a:lumMod val="65000"/>
                    <a:lumOff val="35000"/>
                  </a:schemeClr>
                </a:solidFill>
                <a:latin typeface="+mn-lt"/>
                <a:cs typeface="+mn-cs"/>
              </a:rPr>
              <a:t>Clause 2.3.5</a:t>
            </a:r>
          </a:p>
          <a:p>
            <a:pPr marL="0" lvl="1" indent="0">
              <a:spcBef>
                <a:spcPts val="600"/>
              </a:spcBef>
              <a:buNone/>
            </a:pPr>
            <a:endParaRPr lang="en-GB" sz="1600" b="0" dirty="0"/>
          </a:p>
        </p:txBody>
      </p:sp>
      <p:sp>
        <p:nvSpPr>
          <p:cNvPr id="5" name="Slide Number Placeholder 1">
            <a:extLst>
              <a:ext uri="{FF2B5EF4-FFF2-40B4-BE49-F238E27FC236}">
                <a16:creationId xmlns:a16="http://schemas.microsoft.com/office/drawing/2014/main" id="{60F01EE3-A68C-6B3C-42A4-4F3E09C3FA8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33</a:t>
            </a:fld>
            <a:endParaRPr lang="fr-CH" sz="1000" dirty="0">
              <a:solidFill>
                <a:schemeClr val="bg1">
                  <a:lumMod val="50000"/>
                </a:schemeClr>
              </a:solidFill>
            </a:endParaRPr>
          </a:p>
        </p:txBody>
      </p:sp>
      <p:pic>
        <p:nvPicPr>
          <p:cNvPr id="9" name="Picture 8">
            <a:extLst>
              <a:ext uri="{FF2B5EF4-FFF2-40B4-BE49-F238E27FC236}">
                <a16:creationId xmlns:a16="http://schemas.microsoft.com/office/drawing/2014/main" id="{80604401-A992-903D-AB8B-B965C67D9730}"/>
              </a:ext>
            </a:extLst>
          </p:cNvPr>
          <p:cNvPicPr>
            <a:picLocks noChangeAspect="1"/>
          </p:cNvPicPr>
          <p:nvPr/>
        </p:nvPicPr>
        <p:blipFill>
          <a:blip r:embed="rId2"/>
          <a:stretch>
            <a:fillRect/>
          </a:stretch>
        </p:blipFill>
        <p:spPr>
          <a:xfrm>
            <a:off x="251521" y="1512068"/>
            <a:ext cx="3271496" cy="3529039"/>
          </a:xfrm>
          <a:prstGeom prst="rect">
            <a:avLst/>
          </a:prstGeom>
        </p:spPr>
      </p:pic>
      <p:pic>
        <p:nvPicPr>
          <p:cNvPr id="7" name="Picture 6">
            <a:extLst>
              <a:ext uri="{FF2B5EF4-FFF2-40B4-BE49-F238E27FC236}">
                <a16:creationId xmlns:a16="http://schemas.microsoft.com/office/drawing/2014/main" id="{799FCDB4-24C7-89F8-E081-870512A2F28E}"/>
              </a:ext>
            </a:extLst>
          </p:cNvPr>
          <p:cNvPicPr>
            <a:picLocks noChangeAspect="1"/>
          </p:cNvPicPr>
          <p:nvPr/>
        </p:nvPicPr>
        <p:blipFill>
          <a:blip r:embed="rId3"/>
          <a:stretch>
            <a:fillRect/>
          </a:stretch>
        </p:blipFill>
        <p:spPr>
          <a:xfrm>
            <a:off x="3563888" y="1156604"/>
            <a:ext cx="4775006" cy="3550372"/>
          </a:xfrm>
          <a:prstGeom prst="rect">
            <a:avLst/>
          </a:prstGeom>
        </p:spPr>
      </p:pic>
    </p:spTree>
    <p:extLst>
      <p:ext uri="{BB962C8B-B14F-4D97-AF65-F5344CB8AC3E}">
        <p14:creationId xmlns:p14="http://schemas.microsoft.com/office/powerpoint/2010/main" val="314283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Annex SK - Standards in Database format</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987574"/>
            <a:ext cx="8352928" cy="3600400"/>
          </a:xfrm>
        </p:spPr>
        <p:txBody>
          <a:bodyPr vert="horz" lIns="91440" tIns="45720" rIns="91440" bIns="45720" rtlCol="0">
            <a:noAutofit/>
          </a:bodyPr>
          <a:lstStyle/>
          <a:p>
            <a:pPr marL="0" indent="0">
              <a:lnSpc>
                <a:spcPct val="110000"/>
              </a:lnSpc>
              <a:buNone/>
            </a:pPr>
            <a:r>
              <a:rPr lang="en-GB" sz="1350" dirty="0">
                <a:solidFill>
                  <a:schemeClr val="tx1">
                    <a:lumMod val="65000"/>
                    <a:lumOff val="35000"/>
                  </a:schemeClr>
                </a:solidFill>
                <a:latin typeface="+mn-lt"/>
                <a:cs typeface="+mn-cs"/>
              </a:rPr>
              <a:t>Annex SK has undergone a full revision prepared by the IEC Database Reference Group, a group of Experts from various TCs and SCs, and approved by SMB (SMB/7331/R  and  SMB/7331A/RV)</a:t>
            </a:r>
          </a:p>
          <a:p>
            <a:pPr marL="0" lvl="1" indent="0">
              <a:spcBef>
                <a:spcPts val="600"/>
              </a:spcBef>
              <a:buNone/>
            </a:pPr>
            <a:r>
              <a:rPr lang="en-GB" sz="1350" b="0" dirty="0"/>
              <a:t>Inclusion of procedures on the creation or maintenance of the structure of an SDB and procedures on the creation or maintenance of the content </a:t>
            </a:r>
          </a:p>
          <a:p>
            <a:pPr marL="0" lvl="1" indent="0">
              <a:spcBef>
                <a:spcPts val="600"/>
              </a:spcBef>
              <a:buNone/>
            </a:pPr>
            <a:endParaRPr lang="en-GB" sz="1350" b="0" dirty="0"/>
          </a:p>
          <a:p>
            <a:pPr marL="0" lvl="1" indent="0">
              <a:spcBef>
                <a:spcPts val="600"/>
              </a:spcBef>
              <a:buNone/>
            </a:pPr>
            <a:r>
              <a:rPr lang="en-GB" sz="1350" b="0" i="1" dirty="0"/>
              <a:t>SDB owner committee: </a:t>
            </a:r>
            <a:r>
              <a:rPr lang="en-GB" sz="1350" b="0" dirty="0"/>
              <a:t>committee responsible for an SDB (database structure)</a:t>
            </a:r>
          </a:p>
          <a:p>
            <a:pPr marL="0" lvl="1" indent="0">
              <a:spcBef>
                <a:spcPts val="600"/>
              </a:spcBef>
              <a:buNone/>
            </a:pPr>
            <a:r>
              <a:rPr lang="en-GB" sz="1350" b="0" i="1" dirty="0"/>
              <a:t>change request (CR): </a:t>
            </a:r>
            <a:r>
              <a:rPr lang="en-GB" sz="1350" b="0" dirty="0"/>
              <a:t>proposal to add, change or withdraw one or more data elements in an SDB. CRs can be made by a committee other than the owner committee</a:t>
            </a:r>
          </a:p>
          <a:p>
            <a:pPr marL="0" lvl="1" indent="0">
              <a:spcBef>
                <a:spcPts val="600"/>
              </a:spcBef>
              <a:buNone/>
            </a:pPr>
            <a:r>
              <a:rPr lang="en-GB" sz="1350" b="0" i="1" dirty="0"/>
              <a:t>SDB team: </a:t>
            </a:r>
            <a:r>
              <a:rPr lang="en-GB" sz="1350" b="0" dirty="0"/>
              <a:t>permanent group of experts appointed by and acting as delegates on behalf of  their National Bodies to evaluate and validate the change requests</a:t>
            </a:r>
          </a:p>
          <a:p>
            <a:pPr marL="0" lvl="1" indent="0">
              <a:spcBef>
                <a:spcPts val="600"/>
              </a:spcBef>
              <a:buNone/>
            </a:pPr>
            <a:endParaRPr lang="en-GB" sz="1350" b="0" dirty="0"/>
          </a:p>
          <a:p>
            <a:pPr marL="0" lvl="1" indent="0">
              <a:spcBef>
                <a:spcPts val="600"/>
              </a:spcBef>
              <a:buNone/>
            </a:pPr>
            <a:r>
              <a:rPr lang="en-GB" sz="1350" b="0" dirty="0"/>
              <a:t>Processes have been defined for the creation and/maintenance of the structure and the content of standards in database format.</a:t>
            </a:r>
          </a:p>
        </p:txBody>
      </p:sp>
      <p:sp>
        <p:nvSpPr>
          <p:cNvPr id="5" name="Slide Number Placeholder 1">
            <a:extLst>
              <a:ext uri="{FF2B5EF4-FFF2-40B4-BE49-F238E27FC236}">
                <a16:creationId xmlns:a16="http://schemas.microsoft.com/office/drawing/2014/main" id="{60F01EE3-A68C-6B3C-42A4-4F3E09C3FA8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34</a:t>
            </a:fld>
            <a:endParaRPr lang="fr-CH" sz="1000" dirty="0">
              <a:solidFill>
                <a:schemeClr val="bg1">
                  <a:lumMod val="50000"/>
                </a:schemeClr>
              </a:solidFill>
            </a:endParaRPr>
          </a:p>
        </p:txBody>
      </p:sp>
    </p:spTree>
    <p:extLst>
      <p:ext uri="{BB962C8B-B14F-4D97-AF65-F5344CB8AC3E}">
        <p14:creationId xmlns:p14="http://schemas.microsoft.com/office/powerpoint/2010/main" val="116724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Systems Committees secretariat</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1"/>
            <a:ext cx="8263830" cy="1584175"/>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To allow National Committees undertaking the secretariat of Systems Committees in Clause S0.2.7</a:t>
            </a:r>
          </a:p>
          <a:p>
            <a:pPr marL="0" lvl="1" indent="0">
              <a:spcBef>
                <a:spcPts val="600"/>
              </a:spcBef>
              <a:buNone/>
            </a:pPr>
            <a:r>
              <a:rPr lang="en-GB" sz="1600" b="0" dirty="0"/>
              <a:t>Up to now, the secretariat of Systems Committees was automatically allocated to the IEC Secretariat</a:t>
            </a:r>
          </a:p>
          <a:p>
            <a:pPr marL="0" lvl="1" indent="0">
              <a:spcBef>
                <a:spcPts val="600"/>
              </a:spcBef>
              <a:buNone/>
            </a:pPr>
            <a:r>
              <a:rPr lang="en-GB" sz="1600" b="0" dirty="0"/>
              <a:t>Note: The same applies in the case of a subcommittee of a Systems Committee</a:t>
            </a:r>
          </a:p>
        </p:txBody>
      </p:sp>
      <p:sp>
        <p:nvSpPr>
          <p:cNvPr id="4" name="TextBox 3">
            <a:extLst>
              <a:ext uri="{FF2B5EF4-FFF2-40B4-BE49-F238E27FC236}">
                <a16:creationId xmlns:a16="http://schemas.microsoft.com/office/drawing/2014/main" id="{D7E3BD84-98A4-C1FE-EE18-7D72DB4A7571}"/>
              </a:ext>
            </a:extLst>
          </p:cNvPr>
          <p:cNvSpPr txBox="1"/>
          <p:nvPr/>
        </p:nvSpPr>
        <p:spPr>
          <a:xfrm>
            <a:off x="467544" y="2800548"/>
            <a:ext cx="7952015" cy="923330"/>
          </a:xfrm>
          <a:prstGeom prst="rect">
            <a:avLst/>
          </a:prstGeom>
          <a:noFill/>
        </p:spPr>
        <p:txBody>
          <a:bodyPr wrap="square">
            <a:spAutoFit/>
          </a:bodyPr>
          <a:lstStyle/>
          <a:p>
            <a:pPr>
              <a:spcAft>
                <a:spcPts val="800"/>
              </a:spcAft>
            </a:pPr>
            <a:r>
              <a:rPr lang="en-GB" sz="1350" b="1" dirty="0">
                <a:solidFill>
                  <a:srgbClr val="FF0000"/>
                </a:solidFill>
                <a:latin typeface="Arial" panose="020B0604020202020204" pitchFamily="34" charset="0"/>
                <a:ea typeface="Times New Roman" panose="02020603050405020304" pitchFamily="18" charset="0"/>
              </a:rPr>
              <a:t>SP.2.7 </a:t>
            </a:r>
            <a:r>
              <a:rPr lang="en-GB" sz="1350" dirty="0">
                <a:solidFill>
                  <a:srgbClr val="FF0000"/>
                </a:solidFill>
                <a:latin typeface="Arial" panose="020B0604020202020204" pitchFamily="34" charset="0"/>
                <a:ea typeface="Calibri" panose="020F0502020204030204" pitchFamily="34" charset="0"/>
              </a:rPr>
              <a:t>By default, the Secretariat of Systems Committee is allocated to the IEC Secretariat. Once set up and at any time of its existence, a Systems Committee can seek approval from SMB to allocate its secretariat to a National Committee. The allocation of the secretariat in this case shall follow the same procedure as that used for Technical Committees.</a:t>
            </a:r>
            <a:endParaRPr lang="en-GB" sz="1350" dirty="0">
              <a:solidFill>
                <a:srgbClr val="000000"/>
              </a:solidFill>
              <a:latin typeface="Arial" panose="020B0604020202020204" pitchFamily="34" charset="0"/>
              <a:ea typeface="Times New Roman" panose="02020603050405020304" pitchFamily="18" charset="0"/>
            </a:endParaRPr>
          </a:p>
        </p:txBody>
      </p:sp>
      <p:sp>
        <p:nvSpPr>
          <p:cNvPr id="5" name="Slide Number Placeholder 1">
            <a:extLst>
              <a:ext uri="{FF2B5EF4-FFF2-40B4-BE49-F238E27FC236}">
                <a16:creationId xmlns:a16="http://schemas.microsoft.com/office/drawing/2014/main" id="{60F01EE3-A68C-6B3C-42A4-4F3E09C3FA8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35</a:t>
            </a:fld>
            <a:endParaRPr lang="fr-CH" sz="1000" dirty="0">
              <a:solidFill>
                <a:schemeClr val="bg1">
                  <a:lumMod val="50000"/>
                </a:schemeClr>
              </a:solidFill>
            </a:endParaRPr>
          </a:p>
        </p:txBody>
      </p:sp>
    </p:spTree>
    <p:extLst>
      <p:ext uri="{BB962C8B-B14F-4D97-AF65-F5344CB8AC3E}">
        <p14:creationId xmlns:p14="http://schemas.microsoft.com/office/powerpoint/2010/main" val="15355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2042-F2E3-464E-AB01-A52AC7EC847B}"/>
              </a:ext>
            </a:extLst>
          </p:cNvPr>
          <p:cNvSpPr>
            <a:spLocks noGrp="1"/>
          </p:cNvSpPr>
          <p:nvPr>
            <p:ph type="title"/>
          </p:nvPr>
        </p:nvSpPr>
        <p:spPr>
          <a:xfrm>
            <a:off x="251520" y="123479"/>
            <a:ext cx="8263830" cy="576063"/>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Maintenance process for SRDs</a:t>
            </a:r>
          </a:p>
        </p:txBody>
      </p:sp>
      <p:sp>
        <p:nvSpPr>
          <p:cNvPr id="3" name="Content Placeholder 2">
            <a:extLst>
              <a:ext uri="{FF2B5EF4-FFF2-40B4-BE49-F238E27FC236}">
                <a16:creationId xmlns:a16="http://schemas.microsoft.com/office/drawing/2014/main" id="{A02F0288-59CF-4125-BD3F-76763DCEE20B}"/>
              </a:ext>
            </a:extLst>
          </p:cNvPr>
          <p:cNvSpPr>
            <a:spLocks noGrp="1"/>
          </p:cNvSpPr>
          <p:nvPr>
            <p:ph idx="1"/>
          </p:nvPr>
        </p:nvSpPr>
        <p:spPr>
          <a:xfrm>
            <a:off x="251520" y="771552"/>
            <a:ext cx="8263830" cy="791660"/>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latin typeface="+mn-lt"/>
                <a:cs typeface="+mn-cs"/>
              </a:rPr>
              <a:t>The Clause  SO.7.1 </a:t>
            </a:r>
            <a:r>
              <a:rPr lang="en-GB" sz="1600" i="1" dirty="0">
                <a:solidFill>
                  <a:schemeClr val="tx1">
                    <a:lumMod val="65000"/>
                    <a:lumOff val="35000"/>
                  </a:schemeClr>
                </a:solidFill>
                <a:latin typeface="+mn-lt"/>
                <a:cs typeface="+mn-cs"/>
              </a:rPr>
              <a:t>Systems Reference Deliverable </a:t>
            </a:r>
            <a:r>
              <a:rPr lang="en-GB" sz="1600" dirty="0">
                <a:solidFill>
                  <a:schemeClr val="tx1">
                    <a:lumMod val="65000"/>
                    <a:lumOff val="35000"/>
                  </a:schemeClr>
                </a:solidFill>
                <a:latin typeface="+mn-lt"/>
                <a:cs typeface="+mn-cs"/>
              </a:rPr>
              <a:t>updated</a:t>
            </a:r>
          </a:p>
          <a:p>
            <a:pPr marL="0" lvl="1" indent="0">
              <a:spcBef>
                <a:spcPts val="600"/>
              </a:spcBef>
              <a:buNone/>
            </a:pPr>
            <a:r>
              <a:rPr lang="en-GB" sz="1600" b="0" dirty="0"/>
              <a:t>Text has been added to define the process for the maintenance of SRDs.</a:t>
            </a:r>
          </a:p>
        </p:txBody>
      </p:sp>
      <p:sp>
        <p:nvSpPr>
          <p:cNvPr id="5" name="Slide Number Placeholder 1">
            <a:extLst>
              <a:ext uri="{FF2B5EF4-FFF2-40B4-BE49-F238E27FC236}">
                <a16:creationId xmlns:a16="http://schemas.microsoft.com/office/drawing/2014/main" id="{60F01EE3-A68C-6B3C-42A4-4F3E09C3FA8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36</a:t>
            </a:fld>
            <a:endParaRPr lang="fr-CH" sz="1000" dirty="0">
              <a:solidFill>
                <a:schemeClr val="bg1">
                  <a:lumMod val="50000"/>
                </a:schemeClr>
              </a:solidFill>
            </a:endParaRPr>
          </a:p>
        </p:txBody>
      </p:sp>
      <p:sp>
        <p:nvSpPr>
          <p:cNvPr id="23" name="TextBox 22">
            <a:extLst>
              <a:ext uri="{FF2B5EF4-FFF2-40B4-BE49-F238E27FC236}">
                <a16:creationId xmlns:a16="http://schemas.microsoft.com/office/drawing/2014/main" id="{B95E33C1-5DE7-7DF3-31CD-C99C514B9303}"/>
              </a:ext>
            </a:extLst>
          </p:cNvPr>
          <p:cNvSpPr txBox="1"/>
          <p:nvPr/>
        </p:nvSpPr>
        <p:spPr>
          <a:xfrm>
            <a:off x="347160" y="1800031"/>
            <a:ext cx="8449680" cy="2787943"/>
          </a:xfrm>
          <a:prstGeom prst="rect">
            <a:avLst/>
          </a:prstGeom>
          <a:noFill/>
        </p:spPr>
        <p:txBody>
          <a:bodyPr wrap="square">
            <a:spAutoFit/>
          </a:bodyPr>
          <a:lstStyle>
            <a:defPPr>
              <a:defRPr lang="fr-FR"/>
            </a:defPPr>
            <a:lvl1pPr>
              <a:spcAft>
                <a:spcPts val="800"/>
              </a:spcAft>
              <a:defRPr sz="1350" b="1">
                <a:solidFill>
                  <a:srgbClr val="000000"/>
                </a:solidFill>
                <a:effectLst/>
                <a:ea typeface="Calibri" panose="020F0502020204030204" pitchFamily="34" charset="0"/>
              </a:defRPr>
            </a:lvl1pPr>
          </a:lstStyle>
          <a:p>
            <a:r>
              <a:rPr lang="en-GB" b="0" dirty="0"/>
              <a:t> </a:t>
            </a:r>
            <a:r>
              <a:rPr lang="en-GB" dirty="0"/>
              <a:t>SO.7.1 Systems Reference Deliverable </a:t>
            </a:r>
          </a:p>
          <a:p>
            <a:r>
              <a:rPr lang="en-GB" b="0" dirty="0"/>
              <a:t>A Systems Reference Deliverable (SRD) is a deliverable produced by a SyC, which provides guidance on the use and application of standards in the corresponding </a:t>
            </a:r>
            <a:r>
              <a:rPr lang="en-GB" b="0" dirty="0" err="1"/>
              <a:t>SyC’s</a:t>
            </a:r>
            <a:r>
              <a:rPr lang="en-GB" b="0" dirty="0"/>
              <a:t> domain. An SRD can  be  a  normative  document  which  may  be  referenced  in  the  same  way  as  any  other  IEC deliverable </a:t>
            </a:r>
          </a:p>
          <a:p>
            <a:r>
              <a:rPr lang="en-GB" b="0" dirty="0"/>
              <a:t>The clauses of an SRD can be normative or informative, as may be appropriate. </a:t>
            </a:r>
          </a:p>
          <a:p>
            <a:r>
              <a:rPr lang="en-GB" b="0" dirty="0"/>
              <a:t>The  development,  voting,  </a:t>
            </a:r>
            <a:r>
              <a:rPr lang="en-GB" b="0" dirty="0">
                <a:solidFill>
                  <a:srgbClr val="FF0000"/>
                </a:solidFill>
              </a:rPr>
              <a:t>and</a:t>
            </a:r>
            <a:r>
              <a:rPr lang="en-GB" b="0" dirty="0"/>
              <a:t>  approval  </a:t>
            </a:r>
            <a:r>
              <a:rPr lang="en-GB" b="0" strike="sngStrike" dirty="0">
                <a:solidFill>
                  <a:srgbClr val="FF0000"/>
                </a:solidFill>
              </a:rPr>
              <a:t>and  maintenance  </a:t>
            </a:r>
            <a:r>
              <a:rPr lang="en-GB" b="0" dirty="0"/>
              <a:t>processes  for  an  SRD  shall  be  as defined in ISO/IEC Directives Part 1, 3.1 except 3.1.3 which shall not apply. </a:t>
            </a:r>
            <a:r>
              <a:rPr lang="en-GB" b="0" dirty="0">
                <a:solidFill>
                  <a:srgbClr val="FF0000"/>
                </a:solidFill>
              </a:rPr>
              <a:t>The decision to initiate  a  maintenance  project  for  an  SRD  shall  be  as  defined  in  2.9.  Once  approved,  the development process of the maintenance project shall follow the regular SRD process. </a:t>
            </a:r>
          </a:p>
          <a:p>
            <a:r>
              <a:rPr lang="en-GB" b="0" dirty="0"/>
              <a:t>In case that the SyC would like to transform an SRD to an IS, it is required to use the process outlined in SO.7.2. </a:t>
            </a:r>
          </a:p>
        </p:txBody>
      </p:sp>
    </p:spTree>
    <p:extLst>
      <p:ext uri="{BB962C8B-B14F-4D97-AF65-F5344CB8AC3E}">
        <p14:creationId xmlns:p14="http://schemas.microsoft.com/office/powerpoint/2010/main" val="38501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C1559-BD42-493D-B0DE-981A10790EF1}"/>
              </a:ext>
            </a:extLst>
          </p:cNvPr>
          <p:cNvSpPr>
            <a:spLocks noGrp="1"/>
          </p:cNvSpPr>
          <p:nvPr>
            <p:ph type="title"/>
          </p:nvPr>
        </p:nvSpPr>
        <p:spPr>
          <a:xfrm>
            <a:off x="5011249" y="699542"/>
            <a:ext cx="3377175" cy="964478"/>
          </a:xfrm>
        </p:spPr>
        <p:txBody>
          <a:bodyPr anchor="t">
            <a:normAutofit/>
          </a:bodyPr>
          <a:lstStyle/>
          <a:p>
            <a:r>
              <a:rPr lang="en-GB" dirty="0"/>
              <a:t>Reminder Directives Part 2</a:t>
            </a:r>
          </a:p>
        </p:txBody>
      </p:sp>
      <p:pic>
        <p:nvPicPr>
          <p:cNvPr id="3" name="Picture 2">
            <a:extLst>
              <a:ext uri="{FF2B5EF4-FFF2-40B4-BE49-F238E27FC236}">
                <a16:creationId xmlns:a16="http://schemas.microsoft.com/office/drawing/2014/main" id="{77CE888F-D40F-69F5-4A1D-A492DDC26EAA}"/>
              </a:ext>
            </a:extLst>
          </p:cNvPr>
          <p:cNvPicPr>
            <a:picLocks noChangeAspect="1"/>
          </p:cNvPicPr>
          <p:nvPr/>
        </p:nvPicPr>
        <p:blipFill>
          <a:blip r:embed="rId2"/>
          <a:stretch>
            <a:fillRect/>
          </a:stretch>
        </p:blipFill>
        <p:spPr>
          <a:xfrm>
            <a:off x="35496" y="0"/>
            <a:ext cx="3645799"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id="{CADA61CE-EEF0-74F3-9C92-95EE7703DC28}"/>
              </a:ext>
            </a:extLst>
          </p:cNvPr>
          <p:cNvSpPr txBox="1">
            <a:spLocks/>
          </p:cNvSpPr>
          <p:nvPr/>
        </p:nvSpPr>
        <p:spPr>
          <a:xfrm>
            <a:off x="3923928" y="2211710"/>
            <a:ext cx="4896544" cy="1584176"/>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defPPr>
              <a:defRPr lang="fr-FR"/>
            </a:defPPr>
            <a:lvl1pPr fontAlgn="base">
              <a:spcBef>
                <a:spcPct val="0"/>
              </a:spcBef>
              <a:spcAft>
                <a:spcPct val="0"/>
              </a:spcAft>
              <a:buNone/>
              <a:defRPr sz="2400" b="1" cap="none" spc="0">
                <a:ln w="11430"/>
                <a:solidFill>
                  <a:srgbClr val="0060A9"/>
                </a:solidFill>
                <a:effectLst/>
                <a:latin typeface="Arial" pitchFamily="34" charset="0"/>
                <a:cs typeface="Arial" pitchFamily="34" charset="0"/>
              </a:defRPr>
            </a:lvl1pPr>
          </a:lstStyle>
          <a:p>
            <a:r>
              <a:rPr lang="en-GB" sz="1600" dirty="0">
                <a:solidFill>
                  <a:schemeClr val="tx1">
                    <a:lumMod val="65000"/>
                    <a:lumOff val="35000"/>
                  </a:schemeClr>
                </a:solidFill>
                <a:latin typeface="+mn-lt"/>
                <a:cs typeface="+mn-cs"/>
              </a:rPr>
              <a:t>The ISO/IEC Directives Part 2 about the drafting of ISO/IEC documents was reviewed in 2021.</a:t>
            </a:r>
          </a:p>
          <a:p>
            <a:endParaRPr lang="en-GB" sz="1600" dirty="0">
              <a:solidFill>
                <a:schemeClr val="tx1">
                  <a:lumMod val="65000"/>
                  <a:lumOff val="35000"/>
                </a:schemeClr>
              </a:solidFill>
              <a:latin typeface="+mn-lt"/>
              <a:cs typeface="+mn-cs"/>
            </a:endParaRPr>
          </a:p>
          <a:p>
            <a:r>
              <a:rPr lang="en-GB" sz="1600" dirty="0">
                <a:solidFill>
                  <a:schemeClr val="tx1">
                    <a:lumMod val="65000"/>
                    <a:lumOff val="35000"/>
                  </a:schemeClr>
                </a:solidFill>
                <a:latin typeface="+mn-lt"/>
                <a:cs typeface="+mn-cs"/>
              </a:rPr>
              <a:t>The changes are addressed in a separate presentation.</a:t>
            </a:r>
          </a:p>
        </p:txBody>
      </p:sp>
    </p:spTree>
    <p:extLst>
      <p:ext uri="{BB962C8B-B14F-4D97-AF65-F5344CB8AC3E}">
        <p14:creationId xmlns:p14="http://schemas.microsoft.com/office/powerpoint/2010/main" val="160993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8ED0CDB3-EBBA-411C-8E89-186D7C27EE0C}"/>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396" t="17373" b="17373"/>
          <a:stretch/>
        </p:blipFill>
        <p:spPr bwMode="auto">
          <a:xfrm>
            <a:off x="1" y="1"/>
            <a:ext cx="9144000" cy="372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51921" y="307778"/>
            <a:ext cx="3744418" cy="707886"/>
          </a:xfrm>
        </p:spPr>
        <p:txBody>
          <a:bodyPr/>
          <a:lstStyle/>
          <a:p>
            <a:r>
              <a:rPr lang="en-GB" dirty="0"/>
              <a:t>Thank you!</a:t>
            </a:r>
          </a:p>
        </p:txBody>
      </p:sp>
      <p:sp>
        <p:nvSpPr>
          <p:cNvPr id="7" name="TextBox 6">
            <a:extLst>
              <a:ext uri="{FF2B5EF4-FFF2-40B4-BE49-F238E27FC236}">
                <a16:creationId xmlns:a16="http://schemas.microsoft.com/office/drawing/2014/main" id="{861789BC-EA12-4133-92C4-E8C15DF760BE}"/>
              </a:ext>
            </a:extLst>
          </p:cNvPr>
          <p:cNvSpPr txBox="1"/>
          <p:nvPr/>
        </p:nvSpPr>
        <p:spPr>
          <a:xfrm>
            <a:off x="179512" y="4208771"/>
            <a:ext cx="2880320" cy="461665"/>
          </a:xfrm>
          <a:prstGeom prst="rect">
            <a:avLst/>
          </a:prstGeom>
          <a:noFill/>
        </p:spPr>
        <p:txBody>
          <a:bodyPr wrap="square" rtlCol="0">
            <a:spAutoFit/>
          </a:bodyPr>
          <a:lstStyle/>
          <a:p>
            <a:r>
              <a:rPr lang="en-US" sz="1200" kern="100" dirty="0">
                <a:solidFill>
                  <a:schemeClr val="tx1">
                    <a:lumMod val="65000"/>
                    <a:lumOff val="35000"/>
                  </a:schemeClr>
                </a:solidFill>
                <a:ea typeface="Meiryo" pitchFamily="34" charset="-128"/>
                <a:cs typeface="Meiryo" pitchFamily="34" charset="-128"/>
              </a:rPr>
              <a:t>IEC Central Office</a:t>
            </a:r>
          </a:p>
          <a:p>
            <a:r>
              <a:rPr lang="en-US" sz="1200" kern="100" dirty="0">
                <a:solidFill>
                  <a:schemeClr val="tx1">
                    <a:lumMod val="65000"/>
                    <a:lumOff val="35000"/>
                  </a:schemeClr>
                </a:solidFill>
                <a:ea typeface="Meiryo" pitchFamily="34" charset="-128"/>
                <a:cs typeface="Meiryo" pitchFamily="34" charset="-128"/>
              </a:rPr>
              <a:t>Standardization Division</a:t>
            </a:r>
            <a:endParaRPr lang="en-GB" sz="1200" kern="100" dirty="0">
              <a:solidFill>
                <a:schemeClr val="tx1">
                  <a:lumMod val="65000"/>
                  <a:lumOff val="35000"/>
                </a:schemeClr>
              </a:solidFill>
              <a:ea typeface="Meiryo" pitchFamily="34" charset="-128"/>
              <a:cs typeface="Meiryo" pitchFamily="34" charset="-128"/>
            </a:endParaRPr>
          </a:p>
        </p:txBody>
      </p:sp>
    </p:spTree>
    <p:extLst>
      <p:ext uri="{BB962C8B-B14F-4D97-AF65-F5344CB8AC3E}">
        <p14:creationId xmlns:p14="http://schemas.microsoft.com/office/powerpoint/2010/main" val="254761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E099-E1CE-46C6-8E89-50B01727EDBF}"/>
              </a:ext>
            </a:extLst>
          </p:cNvPr>
          <p:cNvSpPr>
            <a:spLocks noGrp="1"/>
          </p:cNvSpPr>
          <p:nvPr>
            <p:ph type="title"/>
          </p:nvPr>
        </p:nvSpPr>
        <p:spPr>
          <a:xfrm>
            <a:off x="251520" y="123478"/>
            <a:ext cx="8263830" cy="57606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Participation in the work of Committees</a:t>
            </a:r>
          </a:p>
        </p:txBody>
      </p:sp>
      <p:sp>
        <p:nvSpPr>
          <p:cNvPr id="3" name="Content Placeholder 2">
            <a:extLst>
              <a:ext uri="{FF2B5EF4-FFF2-40B4-BE49-F238E27FC236}">
                <a16:creationId xmlns:a16="http://schemas.microsoft.com/office/drawing/2014/main" id="{635E2754-FEF7-4534-B2E9-5D5659ABF794}"/>
              </a:ext>
            </a:extLst>
          </p:cNvPr>
          <p:cNvSpPr>
            <a:spLocks noGrp="1"/>
          </p:cNvSpPr>
          <p:nvPr>
            <p:ph sz="half" idx="1"/>
          </p:nvPr>
        </p:nvSpPr>
        <p:spPr>
          <a:xfrm>
            <a:off x="238259" y="772732"/>
            <a:ext cx="8277091" cy="1222954"/>
          </a:xfrm>
        </p:spPr>
        <p:txBody>
          <a:bodyPr>
            <a:noAutofit/>
          </a:bodyPr>
          <a:lstStyle/>
          <a:p>
            <a:pPr marL="0" indent="0">
              <a:lnSpc>
                <a:spcPct val="110000"/>
              </a:lnSpc>
              <a:buNone/>
            </a:pPr>
            <a:r>
              <a:rPr lang="en-GB" sz="1600" dirty="0">
                <a:solidFill>
                  <a:schemeClr val="tx1">
                    <a:lumMod val="65000"/>
                    <a:lumOff val="35000"/>
                  </a:schemeClr>
                </a:solidFill>
              </a:rPr>
              <a:t>About voting and abstention in Clause 1.7.3</a:t>
            </a:r>
          </a:p>
          <a:p>
            <a:pPr marL="0" lvl="1" indent="0">
              <a:spcBef>
                <a:spcPts val="600"/>
              </a:spcBef>
              <a:buNone/>
            </a:pPr>
            <a:r>
              <a:rPr lang="en-GB" sz="1600" b="0" dirty="0"/>
              <a:t>National Committees can voluntarily downgrade to O-membership if they lack expertise. </a:t>
            </a:r>
          </a:p>
        </p:txBody>
      </p:sp>
      <p:sp>
        <p:nvSpPr>
          <p:cNvPr id="5" name="TextBox 4">
            <a:extLst>
              <a:ext uri="{FF2B5EF4-FFF2-40B4-BE49-F238E27FC236}">
                <a16:creationId xmlns:a16="http://schemas.microsoft.com/office/drawing/2014/main" id="{C7CF9E1D-46A5-404D-AE86-B07A5AA51F29}"/>
              </a:ext>
            </a:extLst>
          </p:cNvPr>
          <p:cNvSpPr txBox="1"/>
          <p:nvPr/>
        </p:nvSpPr>
        <p:spPr>
          <a:xfrm>
            <a:off x="628651" y="2545921"/>
            <a:ext cx="7398884" cy="1415772"/>
          </a:xfrm>
          <a:prstGeom prst="rect">
            <a:avLst/>
          </a:prstGeom>
          <a:noFill/>
        </p:spPr>
        <p:txBody>
          <a:bodyPr wrap="square">
            <a:spAutoFit/>
          </a:bodyPr>
          <a:lstStyle/>
          <a:p>
            <a:pPr>
              <a:spcAft>
                <a:spcPts val="563"/>
              </a:spcAft>
            </a:pPr>
            <a:r>
              <a:rPr lang="en-GB" sz="1350" b="1" dirty="0">
                <a:latin typeface="Arial" panose="020B0604020202020204" pitchFamily="34" charset="0"/>
                <a:ea typeface="Times New Roman" panose="02020603050405020304" pitchFamily="18" charset="0"/>
              </a:rPr>
              <a:t>1.7.3</a:t>
            </a:r>
            <a:r>
              <a:rPr lang="en-GB" sz="1350" dirty="0">
                <a:latin typeface="Arial" panose="020B0604020202020204" pitchFamily="34" charset="0"/>
                <a:ea typeface="Times New Roman" panose="02020603050405020304" pitchFamily="18" charset="0"/>
              </a:rPr>
              <a:t>  A National Body may, at any time, begin or end membership or change its membership status in any </a:t>
            </a:r>
            <a:r>
              <a:rPr lang="en-GB" sz="1350" strike="sngStrike" dirty="0">
                <a:solidFill>
                  <a:srgbClr val="FF0000"/>
                </a:solidFill>
                <a:latin typeface="Arial" panose="020B0604020202020204" pitchFamily="34" charset="0"/>
                <a:ea typeface="Times New Roman" panose="02020603050405020304" pitchFamily="18" charset="0"/>
              </a:rPr>
              <a:t>technical c</a:t>
            </a:r>
            <a:r>
              <a:rPr lang="en-GB" sz="1350" dirty="0">
                <a:solidFill>
                  <a:srgbClr val="FF0000"/>
                </a:solidFill>
                <a:latin typeface="Arial" panose="020B0604020202020204" pitchFamily="34" charset="0"/>
                <a:ea typeface="Times New Roman" panose="02020603050405020304" pitchFamily="18" charset="0"/>
              </a:rPr>
              <a:t>C</a:t>
            </a:r>
            <a:r>
              <a:rPr lang="en-GB" sz="1350" dirty="0">
                <a:latin typeface="Arial" panose="020B0604020202020204" pitchFamily="34" charset="0"/>
                <a:ea typeface="Times New Roman" panose="02020603050405020304" pitchFamily="18" charset="0"/>
              </a:rPr>
              <a:t>ommittee </a:t>
            </a:r>
            <a:r>
              <a:rPr lang="en-GB" sz="1350" strike="sngStrike" dirty="0">
                <a:solidFill>
                  <a:srgbClr val="FF0000"/>
                </a:solidFill>
                <a:latin typeface="Arial" panose="020B0604020202020204" pitchFamily="34" charset="0"/>
                <a:ea typeface="Times New Roman" panose="02020603050405020304" pitchFamily="18" charset="0"/>
              </a:rPr>
              <a:t>or subcommittee</a:t>
            </a:r>
            <a:r>
              <a:rPr lang="en-GB" sz="1350" dirty="0">
                <a:solidFill>
                  <a:srgbClr val="FF0000"/>
                </a:solidFill>
                <a:latin typeface="Arial" panose="020B0604020202020204" pitchFamily="34" charset="0"/>
                <a:ea typeface="Times New Roman" panose="02020603050405020304" pitchFamily="18" charset="0"/>
              </a:rPr>
              <a:t> </a:t>
            </a:r>
            <a:r>
              <a:rPr lang="en-GB" sz="1350" dirty="0">
                <a:latin typeface="Arial" panose="020B0604020202020204" pitchFamily="34" charset="0"/>
                <a:ea typeface="Times New Roman" panose="02020603050405020304" pitchFamily="18" charset="0"/>
              </a:rPr>
              <a:t>in IEC by informing the office of the CEO and the secretariat of the </a:t>
            </a:r>
            <a:r>
              <a:rPr lang="en-GB" sz="1350" dirty="0">
                <a:solidFill>
                  <a:srgbClr val="FF0000"/>
                </a:solidFill>
                <a:latin typeface="Arial" panose="020B0604020202020204" pitchFamily="34" charset="0"/>
                <a:ea typeface="Times New Roman" panose="02020603050405020304" pitchFamily="18" charset="0"/>
              </a:rPr>
              <a:t>C</a:t>
            </a:r>
            <a:r>
              <a:rPr lang="en-GB" sz="1350" strike="sngStrike" dirty="0">
                <a:solidFill>
                  <a:srgbClr val="FF0000"/>
                </a:solidFill>
                <a:latin typeface="Arial" panose="020B0604020202020204" pitchFamily="34" charset="0"/>
                <a:ea typeface="Times New Roman" panose="02020603050405020304" pitchFamily="18" charset="0"/>
              </a:rPr>
              <a:t>c</a:t>
            </a:r>
            <a:r>
              <a:rPr lang="en-GB" sz="1350" dirty="0">
                <a:latin typeface="Arial" panose="020B0604020202020204" pitchFamily="34" charset="0"/>
                <a:ea typeface="Times New Roman" panose="02020603050405020304" pitchFamily="18" charset="0"/>
              </a:rPr>
              <a:t>ommittee concerned, and in ISO by direct input via the Global Directory, subject to the requirements of clauses 1.7.4 and 1.7.5.</a:t>
            </a:r>
            <a:endParaRPr lang="en-GB" sz="1500" dirty="0">
              <a:latin typeface="Times New Roman" panose="02020603050405020304" pitchFamily="18" charset="0"/>
              <a:ea typeface="Times New Roman" panose="02020603050405020304" pitchFamily="18" charset="0"/>
            </a:endParaRPr>
          </a:p>
          <a:p>
            <a:pPr>
              <a:spcAft>
                <a:spcPts val="563"/>
              </a:spcAft>
            </a:pPr>
            <a:r>
              <a:rPr lang="en-GB" sz="1350" dirty="0">
                <a:solidFill>
                  <a:srgbClr val="FF0000"/>
                </a:solidFill>
                <a:latin typeface="Arial" panose="020B0604020202020204" pitchFamily="34" charset="0"/>
                <a:ea typeface="Times New Roman" panose="02020603050405020304" pitchFamily="18" charset="0"/>
              </a:rPr>
              <a:t>Furthermore, a P-member may voluntarily downgrade to O-member if it consistently lacks expertise for votes at the Committee level or to participate in working groups. </a:t>
            </a:r>
            <a:endParaRPr lang="en-GB" sz="1500" dirty="0">
              <a:latin typeface="Times New Roman" panose="02020603050405020304" pitchFamily="18" charset="0"/>
              <a:ea typeface="Times New Roman" panose="02020603050405020304" pitchFamily="18" charset="0"/>
            </a:endParaRPr>
          </a:p>
        </p:txBody>
      </p:sp>
      <p:sp>
        <p:nvSpPr>
          <p:cNvPr id="6" name="Slide Number Placeholder 1">
            <a:extLst>
              <a:ext uri="{FF2B5EF4-FFF2-40B4-BE49-F238E27FC236}">
                <a16:creationId xmlns:a16="http://schemas.microsoft.com/office/drawing/2014/main" id="{AE6370B3-BB59-2BAF-85E5-3DCEAC96B7A9}"/>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4</a:t>
            </a:fld>
            <a:endParaRPr lang="fr-CH" sz="1000" dirty="0">
              <a:solidFill>
                <a:schemeClr val="bg1">
                  <a:lumMod val="50000"/>
                </a:schemeClr>
              </a:solidFill>
            </a:endParaRPr>
          </a:p>
        </p:txBody>
      </p:sp>
    </p:spTree>
    <p:extLst>
      <p:ext uri="{BB962C8B-B14F-4D97-AF65-F5344CB8AC3E}">
        <p14:creationId xmlns:p14="http://schemas.microsoft.com/office/powerpoint/2010/main" val="80217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4BFC-D041-4299-88D5-67FFFAAC2561}"/>
              </a:ext>
            </a:extLst>
          </p:cNvPr>
          <p:cNvSpPr>
            <a:spLocks noGrp="1"/>
          </p:cNvSpPr>
          <p:nvPr>
            <p:ph type="title"/>
          </p:nvPr>
        </p:nvSpPr>
        <p:spPr>
          <a:xfrm>
            <a:off x="251520" y="123479"/>
            <a:ext cx="8263830" cy="753708"/>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Working Groups</a:t>
            </a:r>
          </a:p>
        </p:txBody>
      </p:sp>
      <p:sp>
        <p:nvSpPr>
          <p:cNvPr id="3" name="Content Placeholder 2">
            <a:extLst>
              <a:ext uri="{FF2B5EF4-FFF2-40B4-BE49-F238E27FC236}">
                <a16:creationId xmlns:a16="http://schemas.microsoft.com/office/drawing/2014/main" id="{D1738AB4-0BF5-4491-B05F-E30A0BC9D435}"/>
              </a:ext>
            </a:extLst>
          </p:cNvPr>
          <p:cNvSpPr>
            <a:spLocks noGrp="1"/>
          </p:cNvSpPr>
          <p:nvPr>
            <p:ph sz="half" idx="1"/>
          </p:nvPr>
        </p:nvSpPr>
        <p:spPr>
          <a:xfrm>
            <a:off x="251520" y="771551"/>
            <a:ext cx="8190351" cy="1130728"/>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About Working Groups operation in Clause 1.12</a:t>
            </a:r>
          </a:p>
          <a:p>
            <a:pPr marL="285750" lvl="1" indent="-285750">
              <a:spcBef>
                <a:spcPts val="600"/>
              </a:spcBef>
            </a:pPr>
            <a:r>
              <a:rPr lang="en-GB" sz="1600" b="0" dirty="0"/>
              <a:t>When a Convenor resigns, a call for candidates is required in the committee</a:t>
            </a:r>
          </a:p>
          <a:p>
            <a:pPr marL="285750" lvl="1" indent="-285750">
              <a:spcBef>
                <a:spcPts val="600"/>
              </a:spcBef>
            </a:pPr>
            <a:r>
              <a:rPr lang="en-GB" sz="1600" b="0" dirty="0"/>
              <a:t>The use of the Collaboration Platform is required to circulate WG documents </a:t>
            </a:r>
          </a:p>
          <a:p>
            <a:pPr marL="0" indent="0">
              <a:lnSpc>
                <a:spcPct val="110000"/>
              </a:lnSpc>
              <a:buNone/>
            </a:pPr>
            <a:endParaRPr lang="en-GB" sz="1600" b="0" dirty="0">
              <a:solidFill>
                <a:schemeClr val="tx1">
                  <a:lumMod val="65000"/>
                  <a:lumOff val="35000"/>
                </a:schemeClr>
              </a:solidFill>
            </a:endParaRPr>
          </a:p>
        </p:txBody>
      </p:sp>
      <p:sp>
        <p:nvSpPr>
          <p:cNvPr id="5" name="TextBox 4">
            <a:extLst>
              <a:ext uri="{FF2B5EF4-FFF2-40B4-BE49-F238E27FC236}">
                <a16:creationId xmlns:a16="http://schemas.microsoft.com/office/drawing/2014/main" id="{2DF0FC63-82AC-4122-B718-23EAD1CBA61A}"/>
              </a:ext>
            </a:extLst>
          </p:cNvPr>
          <p:cNvSpPr txBox="1"/>
          <p:nvPr/>
        </p:nvSpPr>
        <p:spPr>
          <a:xfrm>
            <a:off x="326572" y="2482232"/>
            <a:ext cx="8490857" cy="1700466"/>
          </a:xfrm>
          <a:prstGeom prst="rect">
            <a:avLst/>
          </a:prstGeom>
          <a:noFill/>
        </p:spPr>
        <p:txBody>
          <a:bodyPr wrap="square">
            <a:spAutoFit/>
          </a:bodyPr>
          <a:lstStyle/>
          <a:p>
            <a:pPr algn="just">
              <a:spcAft>
                <a:spcPts val="600"/>
              </a:spcAft>
            </a:pPr>
            <a:r>
              <a:rPr lang="en-GB" sz="1350" b="1" dirty="0">
                <a:solidFill>
                  <a:srgbClr val="000000"/>
                </a:solidFill>
                <a:latin typeface="Arial" panose="020B0604020202020204" pitchFamily="34" charset="0"/>
                <a:ea typeface="Cambria" panose="02040503050406030204" pitchFamily="18" charset="0"/>
              </a:rPr>
              <a:t>1.12.1</a:t>
            </a:r>
            <a:r>
              <a:rPr lang="en-GB" sz="1350" dirty="0">
                <a:solidFill>
                  <a:srgbClr val="000000"/>
                </a:solidFill>
                <a:latin typeface="Arial" panose="020B0604020202020204" pitchFamily="34" charset="0"/>
                <a:ea typeface="Cambria" panose="02040503050406030204" pitchFamily="18" charset="0"/>
              </a:rPr>
              <a:t> … Responsibility for any changes of convenors rests with the committee and not with the National Body (or liaison organization). </a:t>
            </a:r>
            <a:r>
              <a:rPr lang="en-GB" sz="1350" dirty="0">
                <a:solidFill>
                  <a:srgbClr val="FF0000"/>
                </a:solidFill>
                <a:latin typeface="Arial" panose="020B0604020202020204" pitchFamily="34" charset="0"/>
                <a:ea typeface="Cambria" panose="02040503050406030204" pitchFamily="18" charset="0"/>
              </a:rPr>
              <a:t>In a case a WG convenor resigns, the Secretary shall launch a call to identify new candidates.</a:t>
            </a:r>
          </a:p>
          <a:p>
            <a:pPr algn="just">
              <a:spcAft>
                <a:spcPts val="600"/>
              </a:spcAft>
            </a:pPr>
            <a:endParaRPr lang="en-GB" sz="1350" dirty="0">
              <a:solidFill>
                <a:srgbClr val="FF0000"/>
              </a:solidFill>
              <a:latin typeface="Arial" panose="020B0604020202020204" pitchFamily="34" charset="0"/>
              <a:ea typeface="Cambria" panose="02040503050406030204" pitchFamily="18" charset="0"/>
            </a:endParaRPr>
          </a:p>
          <a:p>
            <a:pPr algn="just">
              <a:spcAft>
                <a:spcPts val="600"/>
              </a:spcAft>
            </a:pPr>
            <a:r>
              <a:rPr lang="en-GB" sz="1350" b="1" dirty="0">
                <a:solidFill>
                  <a:srgbClr val="FF0000"/>
                </a:solidFill>
                <a:latin typeface="Arial" panose="020B0604020202020204" pitchFamily="34" charset="0"/>
                <a:ea typeface="Times New Roman" panose="02020603050405020304" pitchFamily="18" charset="0"/>
              </a:rPr>
              <a:t>1.12.6</a:t>
            </a:r>
            <a:r>
              <a:rPr lang="en-GB" sz="1350" dirty="0">
                <a:solidFill>
                  <a:srgbClr val="FF0000"/>
                </a:solidFill>
                <a:latin typeface="Arial" panose="020B0604020202020204" pitchFamily="34" charset="0"/>
                <a:ea typeface="Times New Roman" panose="02020603050405020304" pitchFamily="18" charset="0"/>
              </a:rPr>
              <a:t> Working groups should use current electronic means to carry out their work wherever possible. For transparency and traceability, the electronic platform provided by the Office of the CEO shall be used for circulation of WG documents and communication with members.</a:t>
            </a:r>
            <a:endParaRPr lang="en-GB" sz="1350" dirty="0">
              <a:solidFill>
                <a:srgbClr val="000000"/>
              </a:solidFill>
              <a:latin typeface="Arial" panose="020B0604020202020204" pitchFamily="34" charset="0"/>
              <a:ea typeface="Times New Roman" panose="02020603050405020304" pitchFamily="18" charset="0"/>
            </a:endParaRPr>
          </a:p>
        </p:txBody>
      </p:sp>
      <p:sp>
        <p:nvSpPr>
          <p:cNvPr id="6" name="Slide Number Placeholder 1">
            <a:extLst>
              <a:ext uri="{FF2B5EF4-FFF2-40B4-BE49-F238E27FC236}">
                <a16:creationId xmlns:a16="http://schemas.microsoft.com/office/drawing/2014/main" id="{704354CD-BE64-8D66-D134-EB21073B2318}"/>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5</a:t>
            </a:fld>
            <a:endParaRPr lang="fr-CH" sz="1000" dirty="0">
              <a:solidFill>
                <a:schemeClr val="bg1">
                  <a:lumMod val="50000"/>
                </a:schemeClr>
              </a:solidFill>
            </a:endParaRPr>
          </a:p>
        </p:txBody>
      </p:sp>
    </p:spTree>
    <p:extLst>
      <p:ext uri="{BB962C8B-B14F-4D97-AF65-F5344CB8AC3E}">
        <p14:creationId xmlns:p14="http://schemas.microsoft.com/office/powerpoint/2010/main" val="34784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83CE-F496-4473-9189-B0B665C38C4A}"/>
              </a:ext>
            </a:extLst>
          </p:cNvPr>
          <p:cNvSpPr>
            <a:spLocks noGrp="1"/>
          </p:cNvSpPr>
          <p:nvPr>
            <p:ph type="title"/>
          </p:nvPr>
        </p:nvSpPr>
        <p:spPr>
          <a:xfrm>
            <a:off x="251520" y="123478"/>
            <a:ext cx="8322000" cy="65684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Working  Group meetings</a:t>
            </a:r>
          </a:p>
        </p:txBody>
      </p:sp>
      <p:sp>
        <p:nvSpPr>
          <p:cNvPr id="3" name="Content Placeholder 2">
            <a:extLst>
              <a:ext uri="{FF2B5EF4-FFF2-40B4-BE49-F238E27FC236}">
                <a16:creationId xmlns:a16="http://schemas.microsoft.com/office/drawing/2014/main" id="{A63B4539-E900-4EE2-B8FC-C5E9302248E0}"/>
              </a:ext>
            </a:extLst>
          </p:cNvPr>
          <p:cNvSpPr>
            <a:spLocks noGrp="1"/>
          </p:cNvSpPr>
          <p:nvPr>
            <p:ph sz="half" idx="1"/>
          </p:nvPr>
        </p:nvSpPr>
        <p:spPr>
          <a:xfrm>
            <a:off x="251520" y="780323"/>
            <a:ext cx="8322000" cy="1081135"/>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Hybrid Working Group meetings in Clause 4.2.2.1</a:t>
            </a:r>
          </a:p>
          <a:p>
            <a:pPr marL="285750" lvl="1" indent="-285750">
              <a:spcBef>
                <a:spcPts val="600"/>
              </a:spcBef>
            </a:pPr>
            <a:r>
              <a:rPr lang="en-GB" sz="1600" b="0" dirty="0"/>
              <a:t>Uniform use of the terms “virtual”, “Hybrid” and “face-to-face”</a:t>
            </a:r>
          </a:p>
          <a:p>
            <a:pPr marL="285750" lvl="1" indent="-285750">
              <a:spcBef>
                <a:spcPts val="600"/>
              </a:spcBef>
            </a:pPr>
            <a:r>
              <a:rPr lang="en-GB" sz="1600" b="0" dirty="0"/>
              <a:t>Hybrid meetings added, they follow the rules for face-to-face meetings</a:t>
            </a:r>
          </a:p>
        </p:txBody>
      </p:sp>
      <p:sp>
        <p:nvSpPr>
          <p:cNvPr id="5" name="TextBox 4">
            <a:extLst>
              <a:ext uri="{FF2B5EF4-FFF2-40B4-BE49-F238E27FC236}">
                <a16:creationId xmlns:a16="http://schemas.microsoft.com/office/drawing/2014/main" id="{53FD47A7-64DA-4924-B85F-81E78B454247}"/>
              </a:ext>
            </a:extLst>
          </p:cNvPr>
          <p:cNvSpPr txBox="1"/>
          <p:nvPr/>
        </p:nvSpPr>
        <p:spPr>
          <a:xfrm>
            <a:off x="681406" y="1885953"/>
            <a:ext cx="7892114" cy="3011081"/>
          </a:xfrm>
          <a:prstGeom prst="rect">
            <a:avLst/>
          </a:prstGeom>
          <a:noFill/>
        </p:spPr>
        <p:txBody>
          <a:bodyPr wrap="square">
            <a:spAutoFit/>
          </a:bodyPr>
          <a:lstStyle/>
          <a:p>
            <a:pPr>
              <a:spcAft>
                <a:spcPts val="450"/>
              </a:spcAft>
            </a:pPr>
            <a:r>
              <a:rPr lang="en-GB" sz="1350" b="1" dirty="0">
                <a:solidFill>
                  <a:srgbClr val="000000"/>
                </a:solidFill>
                <a:latin typeface="Arial" panose="020B0604020202020204" pitchFamily="34" charset="0"/>
                <a:ea typeface="Times New Roman" panose="02020603050405020304" pitchFamily="18" charset="0"/>
              </a:rPr>
              <a:t>4.2.2 Working Group meetings</a:t>
            </a:r>
            <a:endParaRPr lang="en-GB" sz="1350" dirty="0">
              <a:solidFill>
                <a:srgbClr val="000000"/>
              </a:solidFill>
              <a:latin typeface="Arial" panose="020B0604020202020204" pitchFamily="34" charset="0"/>
              <a:ea typeface="Times New Roman" panose="02020603050405020304" pitchFamily="18" charset="0"/>
            </a:endParaRPr>
          </a:p>
          <a:p>
            <a:r>
              <a:rPr lang="en-GB" sz="1350" b="1" dirty="0">
                <a:solidFill>
                  <a:srgbClr val="000000"/>
                </a:solidFill>
                <a:latin typeface="Arial" panose="020B0604020202020204" pitchFamily="34" charset="0"/>
                <a:ea typeface="Times New Roman" panose="02020603050405020304" pitchFamily="18" charset="0"/>
              </a:rPr>
              <a:t>4.2.2.1 </a:t>
            </a:r>
            <a:r>
              <a:rPr lang="en-GB" sz="1350" strike="sngStrike" dirty="0">
                <a:solidFill>
                  <a:srgbClr val="FF0000"/>
                </a:solidFill>
                <a:latin typeface="Arial" panose="020B0604020202020204" pitchFamily="34" charset="0"/>
                <a:ea typeface="Times New Roman" panose="02020603050405020304" pitchFamily="18" charset="0"/>
              </a:rPr>
              <a:t>Working groups shall use current electronic means to carry out their work (for example, e-mail, groupware and teleconferencing) wherever possible.</a:t>
            </a:r>
            <a:r>
              <a:rPr lang="en-GB" sz="1350" b="1" dirty="0">
                <a:solidFill>
                  <a:srgbClr val="FF0000"/>
                </a:solidFill>
                <a:latin typeface="Arial" panose="020B0604020202020204" pitchFamily="34" charset="0"/>
                <a:ea typeface="Times New Roman" panose="02020603050405020304" pitchFamily="18" charset="0"/>
              </a:rPr>
              <a:t> </a:t>
            </a:r>
            <a:r>
              <a:rPr lang="en-GB" sz="1350" dirty="0">
                <a:solidFill>
                  <a:srgbClr val="FF0000"/>
                </a:solidFill>
                <a:latin typeface="Arial" panose="020B0604020202020204" pitchFamily="34" charset="0"/>
                <a:ea typeface="Times New Roman" panose="02020603050405020304" pitchFamily="18" charset="0"/>
              </a:rPr>
              <a:t>A working group may meet in either virtual, hybrid or face-to-face mode. </a:t>
            </a:r>
            <a:r>
              <a:rPr lang="en-GB" sz="1350" dirty="0">
                <a:solidFill>
                  <a:srgbClr val="000000"/>
                </a:solidFill>
                <a:latin typeface="Arial" panose="020B0604020202020204" pitchFamily="34" charset="0"/>
                <a:ea typeface="Times New Roman" panose="02020603050405020304" pitchFamily="18" charset="0"/>
              </a:rPr>
              <a:t>For a </a:t>
            </a:r>
            <a:r>
              <a:rPr lang="en-GB" sz="1350" strike="sngStrike" dirty="0">
                <a:solidFill>
                  <a:srgbClr val="FF0000"/>
                </a:solidFill>
                <a:latin typeface="Arial" panose="020B0604020202020204" pitchFamily="34" charset="0"/>
                <a:ea typeface="Times New Roman" panose="02020603050405020304" pitchFamily="18" charset="0"/>
              </a:rPr>
              <a:t>fully remote</a:t>
            </a:r>
            <a:r>
              <a:rPr lang="en-GB" sz="1350" dirty="0">
                <a:solidFill>
                  <a:srgbClr val="FF0000"/>
                </a:solidFill>
                <a:latin typeface="Arial" panose="020B0604020202020204" pitchFamily="34" charset="0"/>
                <a:ea typeface="Times New Roman" panose="02020603050405020304" pitchFamily="18" charset="0"/>
              </a:rPr>
              <a:t> virtual</a:t>
            </a:r>
            <a:r>
              <a:rPr lang="en-GB" sz="1350" dirty="0">
                <a:solidFill>
                  <a:srgbClr val="000000"/>
                </a:solidFill>
                <a:latin typeface="Arial" panose="020B0604020202020204" pitchFamily="34" charset="0"/>
                <a:ea typeface="Times New Roman" panose="02020603050405020304" pitchFamily="18" charset="0"/>
              </a:rPr>
              <a:t> meeting, the advance notice shall be made available a minimum of 4 weeks in advance of the meeting. </a:t>
            </a:r>
          </a:p>
          <a:p>
            <a:pPr>
              <a:spcAft>
                <a:spcPts val="600"/>
              </a:spcAft>
            </a:pPr>
            <a:r>
              <a:rPr lang="en-GB" sz="1350" dirty="0">
                <a:solidFill>
                  <a:srgbClr val="000000"/>
                </a:solidFill>
                <a:latin typeface="Arial" panose="020B0604020202020204" pitchFamily="34" charset="0"/>
                <a:ea typeface="Times New Roman" panose="02020603050405020304" pitchFamily="18" charset="0"/>
              </a:rPr>
              <a:t>When a </a:t>
            </a:r>
            <a:r>
              <a:rPr lang="en-GB" sz="1350" strike="sngStrike" dirty="0">
                <a:solidFill>
                  <a:srgbClr val="FF0000"/>
                </a:solidFill>
                <a:latin typeface="Arial" panose="020B0604020202020204" pitchFamily="34" charset="0"/>
                <a:ea typeface="Times New Roman" panose="02020603050405020304" pitchFamily="18" charset="0"/>
              </a:rPr>
              <a:t>physical</a:t>
            </a:r>
            <a:r>
              <a:rPr lang="en-GB" sz="1350" dirty="0">
                <a:solidFill>
                  <a:srgbClr val="000000"/>
                </a:solidFill>
                <a:latin typeface="Arial" panose="020B0604020202020204" pitchFamily="34" charset="0"/>
                <a:ea typeface="Times New Roman" panose="02020603050405020304" pitchFamily="18" charset="0"/>
              </a:rPr>
              <a:t> </a:t>
            </a:r>
            <a:r>
              <a:rPr lang="en-GB" sz="1350" dirty="0">
                <a:solidFill>
                  <a:srgbClr val="FF0000"/>
                </a:solidFill>
                <a:latin typeface="Arial" panose="020B0604020202020204" pitchFamily="34" charset="0"/>
                <a:ea typeface="Times New Roman" panose="02020603050405020304" pitchFamily="18" charset="0"/>
              </a:rPr>
              <a:t>face-to-face or hybrid </a:t>
            </a:r>
            <a:r>
              <a:rPr lang="en-GB" sz="1350" dirty="0">
                <a:solidFill>
                  <a:srgbClr val="000000"/>
                </a:solidFill>
                <a:latin typeface="Arial" panose="020B0604020202020204" pitchFamily="34" charset="0"/>
                <a:ea typeface="Times New Roman" panose="02020603050405020304" pitchFamily="18" charset="0"/>
              </a:rPr>
              <a:t>meeting needs to be held, notification by the convenor of the meetings of a working group shall be sent to its members and to the secretariat of the parent committee, at least 6 weeks in advance of the meeting.</a:t>
            </a:r>
          </a:p>
          <a:p>
            <a:pPr>
              <a:spcAft>
                <a:spcPts val="600"/>
              </a:spcAft>
            </a:pPr>
            <a:r>
              <a:rPr lang="en-GB" sz="1350" dirty="0">
                <a:solidFill>
                  <a:srgbClr val="000000"/>
                </a:solidFill>
                <a:latin typeface="Arial" panose="020B0604020202020204" pitchFamily="34" charset="0"/>
                <a:ea typeface="Times New Roman" panose="02020603050405020304" pitchFamily="18" charset="0"/>
              </a:rPr>
              <a:t>The  Working  Group  leadership  should  ensure  that  everything  reasonable  is  done  to  enable Experts to actively participate.</a:t>
            </a:r>
          </a:p>
          <a:p>
            <a:pPr>
              <a:spcAft>
                <a:spcPts val="600"/>
              </a:spcAft>
            </a:pPr>
            <a:r>
              <a:rPr lang="en-GB" sz="1350" dirty="0">
                <a:solidFill>
                  <a:srgbClr val="FF0000"/>
                </a:solidFill>
                <a:latin typeface="Arial" panose="020B0604020202020204" pitchFamily="34" charset="0"/>
                <a:ea typeface="Times New Roman" panose="02020603050405020304" pitchFamily="18" charset="0"/>
              </a:rPr>
              <a:t>Arrangements  for  meetings  shall  be  made  between  the  Convenor  and  the  member  of  the working  group  in  whose  country  the  meeting  is  to  be  held.  The  latter  member  shall  be responsible for all practical working arrangements. </a:t>
            </a:r>
          </a:p>
        </p:txBody>
      </p:sp>
      <p:sp>
        <p:nvSpPr>
          <p:cNvPr id="6" name="Slide Number Placeholder 1">
            <a:extLst>
              <a:ext uri="{FF2B5EF4-FFF2-40B4-BE49-F238E27FC236}">
                <a16:creationId xmlns:a16="http://schemas.microsoft.com/office/drawing/2014/main" id="{812E805F-5EA7-527B-8F34-0D6E435DA4BD}"/>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6</a:t>
            </a:fld>
            <a:endParaRPr lang="fr-CH" sz="1000" dirty="0">
              <a:solidFill>
                <a:schemeClr val="bg1">
                  <a:lumMod val="50000"/>
                </a:schemeClr>
              </a:solidFill>
            </a:endParaRPr>
          </a:p>
        </p:txBody>
      </p:sp>
    </p:spTree>
    <p:extLst>
      <p:ext uri="{BB962C8B-B14F-4D97-AF65-F5344CB8AC3E}">
        <p14:creationId xmlns:p14="http://schemas.microsoft.com/office/powerpoint/2010/main" val="683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B013-3F96-4B98-B61A-0CF62DF211A9}"/>
              </a:ext>
            </a:extLst>
          </p:cNvPr>
          <p:cNvSpPr>
            <a:spLocks noGrp="1"/>
          </p:cNvSpPr>
          <p:nvPr>
            <p:ph type="title"/>
          </p:nvPr>
        </p:nvSpPr>
        <p:spPr>
          <a:xfrm>
            <a:off x="251520" y="123479"/>
            <a:ext cx="8263830" cy="50405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Liaison between ISO and IEC</a:t>
            </a:r>
          </a:p>
        </p:txBody>
      </p:sp>
      <p:sp>
        <p:nvSpPr>
          <p:cNvPr id="3" name="Content Placeholder 2">
            <a:extLst>
              <a:ext uri="{FF2B5EF4-FFF2-40B4-BE49-F238E27FC236}">
                <a16:creationId xmlns:a16="http://schemas.microsoft.com/office/drawing/2014/main" id="{4A4C8731-3F85-4636-A081-193381B644D4}"/>
              </a:ext>
            </a:extLst>
          </p:cNvPr>
          <p:cNvSpPr>
            <a:spLocks noGrp="1"/>
          </p:cNvSpPr>
          <p:nvPr>
            <p:ph sz="half" idx="1"/>
          </p:nvPr>
        </p:nvSpPr>
        <p:spPr>
          <a:xfrm>
            <a:off x="251520" y="771551"/>
            <a:ext cx="8263830" cy="864096"/>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About the role of the liaison representative in Clause 1.16.2</a:t>
            </a:r>
          </a:p>
          <a:p>
            <a:pPr marL="0" lvl="1" indent="0">
              <a:spcBef>
                <a:spcPts val="600"/>
              </a:spcBef>
              <a:buNone/>
            </a:pPr>
            <a:r>
              <a:rPr lang="en-GB" sz="1600" b="0" dirty="0"/>
              <a:t>Clarification that the Liaison Representative can attend working group meetings</a:t>
            </a:r>
          </a:p>
          <a:p>
            <a:pPr marL="0" indent="0">
              <a:lnSpc>
                <a:spcPct val="110000"/>
              </a:lnSpc>
              <a:buNone/>
            </a:pPr>
            <a:endParaRPr lang="en-GB" sz="1600" b="0" dirty="0">
              <a:solidFill>
                <a:schemeClr val="tx1">
                  <a:lumMod val="65000"/>
                  <a:lumOff val="35000"/>
                </a:schemeClr>
              </a:solidFill>
            </a:endParaRPr>
          </a:p>
          <a:p>
            <a:pPr marL="0" indent="0">
              <a:lnSpc>
                <a:spcPct val="110000"/>
              </a:lnSpc>
              <a:buNone/>
            </a:pPr>
            <a:endParaRPr lang="en-GB" sz="1600" b="0" dirty="0">
              <a:solidFill>
                <a:schemeClr val="tx1">
                  <a:lumMod val="65000"/>
                  <a:lumOff val="35000"/>
                </a:schemeClr>
              </a:solidFill>
            </a:endParaRPr>
          </a:p>
        </p:txBody>
      </p:sp>
      <p:sp>
        <p:nvSpPr>
          <p:cNvPr id="5" name="TextBox 4">
            <a:extLst>
              <a:ext uri="{FF2B5EF4-FFF2-40B4-BE49-F238E27FC236}">
                <a16:creationId xmlns:a16="http://schemas.microsoft.com/office/drawing/2014/main" id="{9696DD9C-AF0D-427B-B7D5-BFCE39A155E3}"/>
              </a:ext>
            </a:extLst>
          </p:cNvPr>
          <p:cNvSpPr txBox="1"/>
          <p:nvPr/>
        </p:nvSpPr>
        <p:spPr>
          <a:xfrm>
            <a:off x="628650" y="2616511"/>
            <a:ext cx="7453993" cy="1546577"/>
          </a:xfrm>
          <a:prstGeom prst="rect">
            <a:avLst/>
          </a:prstGeom>
          <a:noFill/>
        </p:spPr>
        <p:txBody>
          <a:bodyPr wrap="square">
            <a:spAutoFit/>
          </a:bodyPr>
          <a:lstStyle/>
          <a:p>
            <a:r>
              <a:rPr lang="en-GB" sz="1350" b="1" dirty="0">
                <a:latin typeface="Arial" panose="020B0604020202020204" pitchFamily="34" charset="0"/>
                <a:cs typeface="Arial" panose="020B0604020202020204" pitchFamily="34" charset="0"/>
              </a:rPr>
              <a:t>1.16.2</a:t>
            </a:r>
            <a:r>
              <a:rPr lang="en-GB" sz="1350" dirty="0">
                <a:latin typeface="Arial" panose="020B0604020202020204" pitchFamily="34" charset="0"/>
                <a:cs typeface="Arial" panose="020B0604020202020204" pitchFamily="34" charset="0"/>
              </a:rPr>
              <a:t> Liaison Representatives designated by ISO or IEC shall have the right to participate in the discussions of the other organization's technical committee or subcommittee whose work they have been designated to follow and may submit written comments; they shall not have the right to vote. </a:t>
            </a:r>
          </a:p>
          <a:p>
            <a:r>
              <a:rPr lang="en-GB" sz="1350" dirty="0">
                <a:solidFill>
                  <a:srgbClr val="FF0000"/>
                </a:solidFill>
                <a:latin typeface="Arial" panose="020B0604020202020204" pitchFamily="34" charset="0"/>
                <a:cs typeface="Arial" panose="020B0604020202020204" pitchFamily="34" charset="0"/>
              </a:rPr>
              <a:t>They may also attend meetings of working groups of the technical committee or subcommittee, but only to contribute the viewpoint of their own technical committee on matters within its competence.</a:t>
            </a:r>
          </a:p>
        </p:txBody>
      </p:sp>
      <p:sp>
        <p:nvSpPr>
          <p:cNvPr id="6" name="Slide Number Placeholder 1">
            <a:extLst>
              <a:ext uri="{FF2B5EF4-FFF2-40B4-BE49-F238E27FC236}">
                <a16:creationId xmlns:a16="http://schemas.microsoft.com/office/drawing/2014/main" id="{C21D1880-EFBE-2A47-5CF3-00CB52703D96}"/>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7</a:t>
            </a:fld>
            <a:endParaRPr lang="fr-CH" sz="1000" dirty="0">
              <a:solidFill>
                <a:schemeClr val="bg1">
                  <a:lumMod val="50000"/>
                </a:schemeClr>
              </a:solidFill>
            </a:endParaRPr>
          </a:p>
        </p:txBody>
      </p:sp>
    </p:spTree>
    <p:extLst>
      <p:ext uri="{BB962C8B-B14F-4D97-AF65-F5344CB8AC3E}">
        <p14:creationId xmlns:p14="http://schemas.microsoft.com/office/powerpoint/2010/main" val="33404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2273-EA55-4AAB-A407-3DB099009870}"/>
              </a:ext>
            </a:extLst>
          </p:cNvPr>
          <p:cNvSpPr>
            <a:spLocks noGrp="1"/>
          </p:cNvSpPr>
          <p:nvPr>
            <p:ph type="title"/>
          </p:nvPr>
        </p:nvSpPr>
        <p:spPr>
          <a:xfrm>
            <a:off x="251520" y="123479"/>
            <a:ext cx="8263830" cy="648071"/>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Joint Working Groups</a:t>
            </a:r>
          </a:p>
        </p:txBody>
      </p:sp>
      <p:sp>
        <p:nvSpPr>
          <p:cNvPr id="3" name="Content Placeholder 2">
            <a:extLst>
              <a:ext uri="{FF2B5EF4-FFF2-40B4-BE49-F238E27FC236}">
                <a16:creationId xmlns:a16="http://schemas.microsoft.com/office/drawing/2014/main" id="{49B58CB8-6DB4-4882-8923-79D13CFBBBDB}"/>
              </a:ext>
            </a:extLst>
          </p:cNvPr>
          <p:cNvSpPr>
            <a:spLocks noGrp="1"/>
          </p:cNvSpPr>
          <p:nvPr>
            <p:ph sz="half" idx="1"/>
          </p:nvPr>
        </p:nvSpPr>
        <p:spPr>
          <a:xfrm>
            <a:off x="251520" y="771550"/>
            <a:ext cx="8339821" cy="4122029"/>
          </a:xfrm>
        </p:spPr>
        <p:txBody>
          <a:bodyPr vert="horz" lIns="91440" tIns="45720" rIns="91440" bIns="45720" rtlCol="0">
            <a:noAutofit/>
          </a:bodyPr>
          <a:lstStyle/>
          <a:p>
            <a:pPr marL="0" indent="0">
              <a:lnSpc>
                <a:spcPct val="110000"/>
              </a:lnSpc>
              <a:buNone/>
            </a:pPr>
            <a:r>
              <a:rPr lang="en-GB" sz="1600" dirty="0">
                <a:solidFill>
                  <a:schemeClr val="tx1">
                    <a:lumMod val="65000"/>
                    <a:lumOff val="35000"/>
                  </a:schemeClr>
                </a:solidFill>
              </a:rPr>
              <a:t>About Joint Working Groups operation in Clause 1.12.7</a:t>
            </a:r>
          </a:p>
          <a:p>
            <a:pPr marL="0" lvl="1" indent="0">
              <a:spcBef>
                <a:spcPts val="600"/>
              </a:spcBef>
              <a:buNone/>
            </a:pPr>
            <a:r>
              <a:rPr lang="en-GB" sz="1600" b="0" dirty="0"/>
              <a:t>The changes introduced intend to provide a more balanced operation of JWGs between the “leading” committee and the other joined committees</a:t>
            </a:r>
          </a:p>
          <a:p>
            <a:pPr marL="285750" lvl="1" indent="-285750">
              <a:spcBef>
                <a:spcPts val="600"/>
              </a:spcBef>
            </a:pPr>
            <a:r>
              <a:rPr lang="en-GB" sz="1600" b="0" dirty="0"/>
              <a:t>Change all terms “administrative lead” to “administrative responsibility”</a:t>
            </a:r>
          </a:p>
          <a:p>
            <a:pPr marL="285750" lvl="1" indent="-285750">
              <a:spcBef>
                <a:spcPts val="600"/>
              </a:spcBef>
            </a:pPr>
            <a:r>
              <a:rPr lang="en-GB" sz="1600" b="0" dirty="0"/>
              <a:t>The administrative responsibility is defined at the project level</a:t>
            </a:r>
            <a:br>
              <a:rPr lang="en-GB" sz="1600" b="0" dirty="0"/>
            </a:br>
            <a:r>
              <a:rPr lang="en-GB" sz="1600" b="0" dirty="0"/>
              <a:t>(in the same JWG with several projects, the administrative responsibility can be assigned to different committees)</a:t>
            </a:r>
          </a:p>
          <a:p>
            <a:pPr marL="285750" lvl="1" indent="-285750">
              <a:spcBef>
                <a:spcPts val="600"/>
              </a:spcBef>
            </a:pPr>
            <a:r>
              <a:rPr lang="en-GB" sz="1600" b="0" dirty="0"/>
              <a:t>Several  co-convenors possible up to one per committee in the JWG</a:t>
            </a:r>
          </a:p>
          <a:p>
            <a:pPr marL="285750" lvl="1" indent="-285750">
              <a:spcBef>
                <a:spcPts val="600"/>
              </a:spcBef>
            </a:pPr>
            <a:r>
              <a:rPr lang="en-GB" sz="1600" b="0" dirty="0"/>
              <a:t>Major  Changes in the JWG project are decided by all the committees involved</a:t>
            </a:r>
          </a:p>
          <a:p>
            <a:pPr marL="285750" lvl="1" indent="-285750">
              <a:spcBef>
                <a:spcPts val="600"/>
              </a:spcBef>
            </a:pPr>
            <a:r>
              <a:rPr lang="en-GB" sz="1600" b="0" dirty="0"/>
              <a:t>Clarification: JWGs can develop any documents (IS, TS, TR, PAS)</a:t>
            </a:r>
          </a:p>
          <a:p>
            <a:pPr marL="285750" lvl="1" indent="-285750">
              <a:spcBef>
                <a:spcPts val="600"/>
              </a:spcBef>
            </a:pPr>
            <a:r>
              <a:rPr lang="en-GB" sz="1600" b="0" dirty="0"/>
              <a:t>Clarification: IEC/IEC JWG’s one NP ballot in the TC having the administrative responsibility</a:t>
            </a:r>
          </a:p>
          <a:p>
            <a:pPr marL="285750" lvl="1" indent="-285750">
              <a:spcBef>
                <a:spcPts val="600"/>
              </a:spcBef>
            </a:pPr>
            <a:r>
              <a:rPr lang="en-GB" sz="1600" b="0" dirty="0"/>
              <a:t>Clarification: ISO/IEC JWG’s two NP ballots to be done, one in IEC and one in ISO</a:t>
            </a:r>
          </a:p>
        </p:txBody>
      </p:sp>
      <p:sp>
        <p:nvSpPr>
          <p:cNvPr id="4" name="Slide Number Placeholder 1">
            <a:extLst>
              <a:ext uri="{FF2B5EF4-FFF2-40B4-BE49-F238E27FC236}">
                <a16:creationId xmlns:a16="http://schemas.microsoft.com/office/drawing/2014/main" id="{5122181D-6534-117F-0722-3E982803357F}"/>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8</a:t>
            </a:fld>
            <a:endParaRPr lang="fr-CH" sz="1000" dirty="0">
              <a:solidFill>
                <a:schemeClr val="bg1">
                  <a:lumMod val="50000"/>
                </a:schemeClr>
              </a:solidFill>
            </a:endParaRPr>
          </a:p>
        </p:txBody>
      </p:sp>
    </p:spTree>
    <p:extLst>
      <p:ext uri="{BB962C8B-B14F-4D97-AF65-F5344CB8AC3E}">
        <p14:creationId xmlns:p14="http://schemas.microsoft.com/office/powerpoint/2010/main" val="399288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EAD6-7122-43F7-A185-E52B4EF682FD}"/>
              </a:ext>
            </a:extLst>
          </p:cNvPr>
          <p:cNvSpPr>
            <a:spLocks noGrp="1"/>
          </p:cNvSpPr>
          <p:nvPr>
            <p:ph type="title"/>
          </p:nvPr>
        </p:nvSpPr>
        <p:spPr>
          <a:xfrm>
            <a:off x="279627" y="123478"/>
            <a:ext cx="8230961" cy="602195"/>
          </a:xfrm>
        </p:spPr>
        <p:txBody>
          <a:bodyPr vert="horz" lIns="91440" tIns="45720" rIns="91440" bIns="45720" rtlCol="0" anchor="t">
            <a:normAutofit/>
            <a:scene3d>
              <a:camera prst="orthographicFront"/>
              <a:lightRig rig="glow" dir="t">
                <a:rot lat="0" lon="0" rev="5400000"/>
              </a:lightRig>
            </a:scene3d>
            <a:sp3d>
              <a:contourClr>
                <a:schemeClr val="tx1">
                  <a:lumMod val="95000"/>
                  <a:lumOff val="5000"/>
                </a:schemeClr>
              </a:contourClr>
            </a:sp3d>
          </a:bodyPr>
          <a:lstStyle/>
          <a:p>
            <a:r>
              <a:rPr lang="en-GB" dirty="0"/>
              <a:t>Joint Working Groups</a:t>
            </a:r>
          </a:p>
        </p:txBody>
      </p:sp>
      <p:sp>
        <p:nvSpPr>
          <p:cNvPr id="5" name="TextBox 4">
            <a:extLst>
              <a:ext uri="{FF2B5EF4-FFF2-40B4-BE49-F238E27FC236}">
                <a16:creationId xmlns:a16="http://schemas.microsoft.com/office/drawing/2014/main" id="{389C94AB-F955-4F59-BD00-09405E3056C1}"/>
              </a:ext>
            </a:extLst>
          </p:cNvPr>
          <p:cNvSpPr txBox="1"/>
          <p:nvPr/>
        </p:nvSpPr>
        <p:spPr>
          <a:xfrm>
            <a:off x="279627" y="992614"/>
            <a:ext cx="8584747" cy="3775393"/>
          </a:xfrm>
          <a:prstGeom prst="rect">
            <a:avLst/>
          </a:prstGeom>
          <a:noFill/>
        </p:spPr>
        <p:txBody>
          <a:bodyPr wrap="square">
            <a:spAutoFit/>
          </a:bodyPr>
          <a:lstStyle/>
          <a:p>
            <a:pPr>
              <a:spcAft>
                <a:spcPts val="563"/>
              </a:spcAft>
            </a:pPr>
            <a:r>
              <a:rPr lang="en-GB" sz="1350" b="1" dirty="0">
                <a:latin typeface="Arial" panose="020B0604020202020204" pitchFamily="34" charset="0"/>
                <a:ea typeface="Times New Roman" panose="02020603050405020304" pitchFamily="18" charset="0"/>
              </a:rPr>
              <a:t>1.12.7 </a:t>
            </a:r>
            <a:r>
              <a:rPr lang="en-GB" sz="1350" dirty="0">
                <a:latin typeface="Arial" panose="020B0604020202020204" pitchFamily="34" charset="0"/>
                <a:ea typeface="Times New Roman" panose="02020603050405020304" pitchFamily="18" charset="0"/>
              </a:rPr>
              <a:t>In special cases a joint working group (JWG) may be established to undertake a specific task in which more than one ISO and/or IEC Committee is interested. </a:t>
            </a:r>
            <a:r>
              <a:rPr lang="en-GB" sz="1350" dirty="0">
                <a:solidFill>
                  <a:srgbClr val="FF0000"/>
                </a:solidFill>
                <a:latin typeface="Arial" panose="020B0604020202020204" pitchFamily="34" charset="0"/>
                <a:ea typeface="Times New Roman" panose="02020603050405020304" pitchFamily="18" charset="0"/>
              </a:rPr>
              <a:t>The task can include the development of any deliverable.</a:t>
            </a:r>
            <a:r>
              <a:rPr lang="en-GB" sz="1350" dirty="0">
                <a:latin typeface="Arial" panose="020B0604020202020204" pitchFamily="34" charset="0"/>
                <a:ea typeface="Times New Roman" panose="02020603050405020304" pitchFamily="18" charset="0"/>
              </a:rPr>
              <a:t> Committees who receive requests to establish JWG shall reply to such requests in a timely manner.</a:t>
            </a:r>
            <a:endParaRPr lang="en-GB" sz="1500" dirty="0">
              <a:latin typeface="Times New Roman" panose="02020603050405020304" pitchFamily="18" charset="0"/>
              <a:ea typeface="Times New Roman" panose="02020603050405020304" pitchFamily="18" charset="0"/>
            </a:endParaRPr>
          </a:p>
          <a:p>
            <a:pPr>
              <a:spcBef>
                <a:spcPts val="56"/>
              </a:spcBef>
              <a:spcAft>
                <a:spcPts val="563"/>
              </a:spcAft>
            </a:pPr>
            <a:r>
              <a:rPr lang="en-GB" sz="1500" dirty="0">
                <a:solidFill>
                  <a:srgbClr val="000000"/>
                </a:solidFill>
                <a:latin typeface="Arial" panose="020B0604020202020204" pitchFamily="34" charset="0"/>
                <a:ea typeface="Times New Roman" panose="02020603050405020304" pitchFamily="18" charset="0"/>
              </a:rPr>
              <a:t>[…]</a:t>
            </a:r>
          </a:p>
          <a:p>
            <a:pPr>
              <a:spcAft>
                <a:spcPts val="563"/>
              </a:spcAft>
            </a:pPr>
            <a:r>
              <a:rPr lang="en-GB" sz="1350" dirty="0">
                <a:solidFill>
                  <a:srgbClr val="000000"/>
                </a:solidFill>
                <a:latin typeface="Arial" panose="020B0604020202020204" pitchFamily="34" charset="0"/>
                <a:ea typeface="Times New Roman" panose="02020603050405020304" pitchFamily="18" charset="0"/>
              </a:rPr>
              <a:t>The decision to establish a joint working group shall be accompanied by mutual agreement between the Committees on:</a:t>
            </a:r>
            <a:endParaRPr lang="en-GB" sz="1500" dirty="0">
              <a:latin typeface="Times New Roman" panose="02020603050405020304" pitchFamily="18" charset="0"/>
              <a:ea typeface="Times New Roman" panose="02020603050405020304" pitchFamily="18" charset="0"/>
            </a:endParaRPr>
          </a:p>
          <a:p>
            <a:pPr marL="203597" indent="-203597">
              <a:spcAft>
                <a:spcPts val="563"/>
              </a:spcAft>
            </a:pPr>
            <a:r>
              <a:rPr lang="en-GB" sz="1350" dirty="0">
                <a:solidFill>
                  <a:srgbClr val="000000"/>
                </a:solidFill>
                <a:latin typeface="Arial" panose="020B0604020202020204" pitchFamily="34" charset="0"/>
                <a:ea typeface="Times New Roman" panose="02020603050405020304" pitchFamily="18" charset="0"/>
              </a:rPr>
              <a:t>— the Committee/organization having the administrative responsibility </a:t>
            </a:r>
            <a:r>
              <a:rPr lang="en-GB" sz="1350" strike="sngStrike" dirty="0">
                <a:solidFill>
                  <a:srgbClr val="FF0000"/>
                </a:solidFill>
                <a:latin typeface="Arial" panose="020B0604020202020204" pitchFamily="34" charset="0"/>
                <a:ea typeface="Times New Roman" panose="02020603050405020304" pitchFamily="18" charset="0"/>
              </a:rPr>
              <a:t>for the project</a:t>
            </a:r>
            <a:r>
              <a:rPr lang="en-GB" sz="1350" dirty="0">
                <a:solidFill>
                  <a:srgbClr val="FF0000"/>
                </a:solidFill>
                <a:latin typeface="Arial" panose="020B0604020202020204" pitchFamily="34" charset="0"/>
                <a:ea typeface="Times New Roman" panose="02020603050405020304" pitchFamily="18" charset="0"/>
              </a:rPr>
              <a:t> for the JWG or for project(s) assigned to the JWG;</a:t>
            </a:r>
            <a:endParaRPr lang="en-GB" sz="1500" dirty="0">
              <a:latin typeface="Times New Roman" panose="02020603050405020304" pitchFamily="18" charset="0"/>
              <a:ea typeface="Times New Roman" panose="02020603050405020304" pitchFamily="18" charset="0"/>
            </a:endParaRPr>
          </a:p>
          <a:p>
            <a:pPr marL="203597" indent="-203597">
              <a:spcAft>
                <a:spcPts val="563"/>
              </a:spcAft>
            </a:pPr>
            <a:r>
              <a:rPr lang="en-GB" sz="1350" dirty="0">
                <a:solidFill>
                  <a:srgbClr val="FF0000"/>
                </a:solidFill>
                <a:latin typeface="Arial" panose="020B0604020202020204" pitchFamily="34" charset="0"/>
                <a:ea typeface="Times New Roman" panose="02020603050405020304" pitchFamily="18" charset="0"/>
              </a:rPr>
              <a:t>—</a:t>
            </a:r>
            <a:r>
              <a:rPr lang="en-GB" sz="1350" dirty="0">
                <a:solidFill>
                  <a:srgbClr val="000000"/>
                </a:solidFill>
                <a:latin typeface="Arial" panose="020B0604020202020204" pitchFamily="34" charset="0"/>
                <a:ea typeface="Times New Roman" panose="02020603050405020304" pitchFamily="18" charset="0"/>
              </a:rPr>
              <a:t> </a:t>
            </a:r>
            <a:r>
              <a:rPr lang="en-GB" sz="135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each committee participating in the JWG may appoint an individual to serve as a co-convenor or the involved committees may decide to have one convenor. The appointed (co-)convenor(s) shall seek consensus from all experts involved to organize the work and schedule meetings;</a:t>
            </a:r>
          </a:p>
          <a:p>
            <a:pPr>
              <a:spcAft>
                <a:spcPts val="563"/>
              </a:spcAft>
            </a:pPr>
            <a:r>
              <a:rPr lang="en-GB" sz="1500" dirty="0">
                <a:solidFill>
                  <a:srgbClr val="000000"/>
                </a:solidFill>
                <a:latin typeface="Arial" panose="020B0604020202020204" pitchFamily="34" charset="0"/>
                <a:ea typeface="Times New Roman" panose="02020603050405020304" pitchFamily="18" charset="0"/>
              </a:rPr>
              <a:t>[…]</a:t>
            </a:r>
          </a:p>
          <a:p>
            <a:pPr>
              <a:spcAft>
                <a:spcPts val="563"/>
              </a:spcAft>
            </a:pPr>
            <a:r>
              <a:rPr lang="en-GB" sz="1500" dirty="0">
                <a:solidFill>
                  <a:srgbClr val="FF0000"/>
                </a:solidFill>
                <a:latin typeface="Arial" panose="020B0604020202020204" pitchFamily="34" charset="0"/>
                <a:ea typeface="Times New Roman" panose="02020603050405020304" pitchFamily="18" charset="0"/>
              </a:rPr>
              <a:t>Subsequent major changes to a jointly developed project such as the change of scope, deliverable, etc. shall be decided by all Committees involved in the JWG.</a:t>
            </a:r>
            <a:endParaRPr lang="en-GB" sz="1500" dirty="0">
              <a:solidFill>
                <a:srgbClr val="000000"/>
              </a:solidFill>
              <a:latin typeface="Arial" panose="020B0604020202020204" pitchFamily="34" charset="0"/>
              <a:ea typeface="Times New Roman" panose="02020603050405020304" pitchFamily="18" charset="0"/>
            </a:endParaRPr>
          </a:p>
        </p:txBody>
      </p:sp>
      <p:sp>
        <p:nvSpPr>
          <p:cNvPr id="4" name="Slide Number Placeholder 1">
            <a:extLst>
              <a:ext uri="{FF2B5EF4-FFF2-40B4-BE49-F238E27FC236}">
                <a16:creationId xmlns:a16="http://schemas.microsoft.com/office/drawing/2014/main" id="{2728B624-66A8-C102-CEF4-90C872C48C13}"/>
              </a:ext>
            </a:extLst>
          </p:cNvPr>
          <p:cNvSpPr txBox="1">
            <a:spLocks/>
          </p:cNvSpPr>
          <p:nvPr/>
        </p:nvSpPr>
        <p:spPr>
          <a:xfrm>
            <a:off x="442800" y="4767263"/>
            <a:ext cx="456792" cy="273844"/>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B32AA8-9B4E-4D53-AE6E-350E87BFFB19}" type="slidenum">
              <a:rPr lang="fr-CH" sz="1000" smtClean="0">
                <a:solidFill>
                  <a:schemeClr val="bg1">
                    <a:lumMod val="50000"/>
                  </a:schemeClr>
                </a:solidFill>
              </a:rPr>
              <a:pPr/>
              <a:t>9</a:t>
            </a:fld>
            <a:endParaRPr lang="fr-CH" sz="1000" dirty="0">
              <a:solidFill>
                <a:schemeClr val="bg1">
                  <a:lumMod val="50000"/>
                </a:schemeClr>
              </a:solidFill>
            </a:endParaRPr>
          </a:p>
        </p:txBody>
      </p:sp>
    </p:spTree>
    <p:extLst>
      <p:ext uri="{BB962C8B-B14F-4D97-AF65-F5344CB8AC3E}">
        <p14:creationId xmlns:p14="http://schemas.microsoft.com/office/powerpoint/2010/main" val="63120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IEC 2019_16x9">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2013_chips_Test 19.09.2013.potx" id="{C2340E39-8B8C-49C6-8C2A-0CEBFD3C4943}" vid="{D6445C84-EC53-4790-8715-6B0835C1A7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E22AFF8D2124BBEF07EF23D3D4DEC" ma:contentTypeVersion="11" ma:contentTypeDescription="Create a new document." ma:contentTypeScope="" ma:versionID="1bbe1e6aa781dab3c116a2bbaf2353e0">
  <xsd:schema xmlns:xsd="http://www.w3.org/2001/XMLSchema" xmlns:xs="http://www.w3.org/2001/XMLSchema" xmlns:p="http://schemas.microsoft.com/office/2006/metadata/properties" xmlns:ns2="fb7f7169-3d97-406f-9a64-072a78680810" xmlns:ns3="d66a2c98-1840-4414-80f2-813225c07757" targetNamespace="http://schemas.microsoft.com/office/2006/metadata/properties" ma:root="true" ma:fieldsID="ed2fc504e4f7c881453050fc448c070d" ns2:_="" ns3:_="">
    <xsd:import namespace="fb7f7169-3d97-406f-9a64-072a78680810"/>
    <xsd:import namespace="d66a2c98-1840-4414-80f2-813225c077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f7169-3d97-406f-9a64-072a78680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2c98-1840-4414-80f2-813225c077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86383-A81A-4766-BF9C-0329D33345CE}">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12c38e8-291d-4290-b6fa-52fd0a8042c2"/>
    <ds:schemaRef ds:uri="http://www.w3.org/XML/1998/namespace"/>
    <ds:schemaRef ds:uri="http://purl.org/dc/terms/"/>
  </ds:schemaRefs>
</ds:datastoreItem>
</file>

<file path=customXml/itemProps2.xml><?xml version="1.0" encoding="utf-8"?>
<ds:datastoreItem xmlns:ds="http://schemas.openxmlformats.org/officeDocument/2006/customXml" ds:itemID="{4D25CAB9-6FC4-4AB9-9650-CD03C77E9FB3}"/>
</file>

<file path=customXml/itemProps3.xml><?xml version="1.0" encoding="utf-8"?>
<ds:datastoreItem xmlns:ds="http://schemas.openxmlformats.org/officeDocument/2006/customXml" ds:itemID="{D85AFDDA-A516-4AB9-B58E-16BF7AE3C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IEC 2019_16x9</Template>
  <TotalTime>4935</TotalTime>
  <Words>4977</Words>
  <Application>Microsoft Office PowerPoint</Application>
  <PresentationFormat>On-screen Show (16:9)</PresentationFormat>
  <Paragraphs>298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Body</vt:lpstr>
      <vt:lpstr>Calibri</vt:lpstr>
      <vt:lpstr>Cambria</vt:lpstr>
      <vt:lpstr>Symbol</vt:lpstr>
      <vt:lpstr>Times New Roman</vt:lpstr>
      <vt:lpstr>Presentation IEC 2019_16x9</vt:lpstr>
      <vt:lpstr>ISO/IEC Directives Part 1 IEC Directives Supplement  Changes introduced in 2022 </vt:lpstr>
      <vt:lpstr>Changes in the Directives Part 1</vt:lpstr>
      <vt:lpstr>Summary of the main changes</vt:lpstr>
      <vt:lpstr>Participation in the work of Committees</vt:lpstr>
      <vt:lpstr>Working Groups</vt:lpstr>
      <vt:lpstr>Working  Group meetings</vt:lpstr>
      <vt:lpstr>Liaison between ISO and IEC</vt:lpstr>
      <vt:lpstr>Joint Working Groups</vt:lpstr>
      <vt:lpstr>Joint Working Groups</vt:lpstr>
      <vt:lpstr>Joint Working Groups</vt:lpstr>
      <vt:lpstr>Joint Working Groups</vt:lpstr>
      <vt:lpstr>ISO/IEC joint projects</vt:lpstr>
      <vt:lpstr>Advisory groups</vt:lpstr>
      <vt:lpstr>Ad hoc groups</vt:lpstr>
      <vt:lpstr>PowerPoint Presentation</vt:lpstr>
      <vt:lpstr>Preparatory stage (Clause 2.4) </vt:lpstr>
      <vt:lpstr>Committee Stage - Chairs responsibilities</vt:lpstr>
      <vt:lpstr>Committee Stage</vt:lpstr>
      <vt:lpstr>Committee Stage</vt:lpstr>
      <vt:lpstr>Committee Stage</vt:lpstr>
      <vt:lpstr>Enquiry stage</vt:lpstr>
      <vt:lpstr>Enquiry stage</vt:lpstr>
      <vt:lpstr>Corrections and amendments</vt:lpstr>
      <vt:lpstr>Development of other deliverables (TS, TR, PAS)</vt:lpstr>
      <vt:lpstr>Development of other deliverables</vt:lpstr>
      <vt:lpstr>Development of other deliverables</vt:lpstr>
      <vt:lpstr>Development of other deliverables</vt:lpstr>
      <vt:lpstr>Editorial changes – New IEC Statutes </vt:lpstr>
      <vt:lpstr>Changes in the Directives Supplement</vt:lpstr>
      <vt:lpstr>Summary of the main changes</vt:lpstr>
      <vt:lpstr>Additional Experts after NP ballot closing</vt:lpstr>
      <vt:lpstr>Voting statistics</vt:lpstr>
      <vt:lpstr>Removal of Annex SJ</vt:lpstr>
      <vt:lpstr>Annex SK - Standards in Database format</vt:lpstr>
      <vt:lpstr>Systems Committees secretariat</vt:lpstr>
      <vt:lpstr>Maintenance process for SRDs</vt:lpstr>
      <vt:lpstr>Reminder Directives Part 2</vt:lpstr>
      <vt:lpstr>Thank you!</vt:lpstr>
    </vt:vector>
  </TitlesOfParts>
  <Company>International Electrotechnical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pse@iec.ch</dc:creator>
  <cp:lastModifiedBy>Edward Mikoski</cp:lastModifiedBy>
  <cp:revision>101</cp:revision>
  <dcterms:created xsi:type="dcterms:W3CDTF">2019-08-26T10:44:36Z</dcterms:created>
  <dcterms:modified xsi:type="dcterms:W3CDTF">2022-06-28T20:16:53Z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0x010100910E22AFF8D2124BBEF07EF23D3D4DEC</vt:lpwstr>
  </property>
</Properties>
</file>